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9" r:id="rId3"/>
    <p:sldId id="257" r:id="rId4"/>
    <p:sldId id="258" r:id="rId5"/>
    <p:sldId id="259" r:id="rId6"/>
    <p:sldId id="260" r:id="rId7"/>
    <p:sldId id="262" r:id="rId8"/>
    <p:sldId id="263" r:id="rId9"/>
    <p:sldId id="264" r:id="rId10"/>
    <p:sldId id="274" r:id="rId11"/>
    <p:sldId id="273" r:id="rId12"/>
    <p:sldId id="265" r:id="rId13"/>
    <p:sldId id="271" r:id="rId14"/>
    <p:sldId id="272" r:id="rId15"/>
    <p:sldId id="266" r:id="rId16"/>
    <p:sldId id="270" r:id="rId17"/>
    <p:sldId id="275" r:id="rId18"/>
    <p:sldId id="261" r:id="rId19"/>
    <p:sldId id="268" r:id="rId20"/>
    <p:sldId id="26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853"/>
    <p:restoredTop sz="96654"/>
  </p:normalViewPr>
  <p:slideViewPr>
    <p:cSldViewPr snapToGrid="0" snapToObjects="1">
      <p:cViewPr varScale="1">
        <p:scale>
          <a:sx n="116" d="100"/>
          <a:sy n="116" d="100"/>
        </p:scale>
        <p:origin x="208"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27CFF-A19B-5E4F-A80D-0536E9CB99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FAD3EEE-7B22-9347-8E79-5BA7190D61F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6C136E1-8BD2-0E47-91EF-4A3981FAE609}"/>
              </a:ext>
            </a:extLst>
          </p:cNvPr>
          <p:cNvSpPr>
            <a:spLocks noGrp="1"/>
          </p:cNvSpPr>
          <p:nvPr>
            <p:ph type="dt" sz="half" idx="10"/>
          </p:nvPr>
        </p:nvSpPr>
        <p:spPr/>
        <p:txBody>
          <a:bodyPr/>
          <a:lstStyle/>
          <a:p>
            <a:fld id="{DEDE07D6-4E40-C744-8983-5C875880B156}" type="datetimeFigureOut">
              <a:rPr lang="en-US" smtClean="0"/>
              <a:t>9/27/21</a:t>
            </a:fld>
            <a:endParaRPr lang="en-US"/>
          </a:p>
        </p:txBody>
      </p:sp>
      <p:sp>
        <p:nvSpPr>
          <p:cNvPr id="5" name="Footer Placeholder 4">
            <a:extLst>
              <a:ext uri="{FF2B5EF4-FFF2-40B4-BE49-F238E27FC236}">
                <a16:creationId xmlns:a16="http://schemas.microsoft.com/office/drawing/2014/main" id="{2C3B4827-D1CB-374A-8CC8-D192BF17B5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1FEEB9-318F-A541-B92D-067CC8DF5739}"/>
              </a:ext>
            </a:extLst>
          </p:cNvPr>
          <p:cNvSpPr>
            <a:spLocks noGrp="1"/>
          </p:cNvSpPr>
          <p:nvPr>
            <p:ph type="sldNum" sz="quarter" idx="12"/>
          </p:nvPr>
        </p:nvSpPr>
        <p:spPr/>
        <p:txBody>
          <a:bodyPr/>
          <a:lstStyle/>
          <a:p>
            <a:fld id="{642928B8-D270-BD41-B492-0651DB51B5C1}" type="slidenum">
              <a:rPr lang="en-US" smtClean="0"/>
              <a:t>‹#›</a:t>
            </a:fld>
            <a:endParaRPr lang="en-US"/>
          </a:p>
        </p:txBody>
      </p:sp>
    </p:spTree>
    <p:extLst>
      <p:ext uri="{BB962C8B-B14F-4D97-AF65-F5344CB8AC3E}">
        <p14:creationId xmlns:p14="http://schemas.microsoft.com/office/powerpoint/2010/main" val="9677092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77B12-5B94-AB4F-82FC-BBC62B3162F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2D713A1-24D3-334C-B9D4-F0310072AE2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D6D6D9-05EA-384B-AD2E-77F01F9A5047}"/>
              </a:ext>
            </a:extLst>
          </p:cNvPr>
          <p:cNvSpPr>
            <a:spLocks noGrp="1"/>
          </p:cNvSpPr>
          <p:nvPr>
            <p:ph type="dt" sz="half" idx="10"/>
          </p:nvPr>
        </p:nvSpPr>
        <p:spPr/>
        <p:txBody>
          <a:bodyPr/>
          <a:lstStyle/>
          <a:p>
            <a:fld id="{DEDE07D6-4E40-C744-8983-5C875880B156}" type="datetimeFigureOut">
              <a:rPr lang="en-US" smtClean="0"/>
              <a:t>9/27/21</a:t>
            </a:fld>
            <a:endParaRPr lang="en-US"/>
          </a:p>
        </p:txBody>
      </p:sp>
      <p:sp>
        <p:nvSpPr>
          <p:cNvPr id="5" name="Footer Placeholder 4">
            <a:extLst>
              <a:ext uri="{FF2B5EF4-FFF2-40B4-BE49-F238E27FC236}">
                <a16:creationId xmlns:a16="http://schemas.microsoft.com/office/drawing/2014/main" id="{C14788A4-96B3-384D-B21D-C3D707945D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4A18DF-3DFA-6C43-B130-776E3DA54DFD}"/>
              </a:ext>
            </a:extLst>
          </p:cNvPr>
          <p:cNvSpPr>
            <a:spLocks noGrp="1"/>
          </p:cNvSpPr>
          <p:nvPr>
            <p:ph type="sldNum" sz="quarter" idx="12"/>
          </p:nvPr>
        </p:nvSpPr>
        <p:spPr/>
        <p:txBody>
          <a:bodyPr/>
          <a:lstStyle/>
          <a:p>
            <a:fld id="{642928B8-D270-BD41-B492-0651DB51B5C1}" type="slidenum">
              <a:rPr lang="en-US" smtClean="0"/>
              <a:t>‹#›</a:t>
            </a:fld>
            <a:endParaRPr lang="en-US"/>
          </a:p>
        </p:txBody>
      </p:sp>
    </p:spTree>
    <p:extLst>
      <p:ext uri="{BB962C8B-B14F-4D97-AF65-F5344CB8AC3E}">
        <p14:creationId xmlns:p14="http://schemas.microsoft.com/office/powerpoint/2010/main" val="2078675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BEF7BB-DEA9-6F4A-ACA9-47CF21EF324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CCB2867-9331-2348-9A6F-5E1D1FD0D06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348493-1457-3C4B-A586-1B82E183A4FC}"/>
              </a:ext>
            </a:extLst>
          </p:cNvPr>
          <p:cNvSpPr>
            <a:spLocks noGrp="1"/>
          </p:cNvSpPr>
          <p:nvPr>
            <p:ph type="dt" sz="half" idx="10"/>
          </p:nvPr>
        </p:nvSpPr>
        <p:spPr/>
        <p:txBody>
          <a:bodyPr/>
          <a:lstStyle/>
          <a:p>
            <a:fld id="{DEDE07D6-4E40-C744-8983-5C875880B156}" type="datetimeFigureOut">
              <a:rPr lang="en-US" smtClean="0"/>
              <a:t>9/27/21</a:t>
            </a:fld>
            <a:endParaRPr lang="en-US"/>
          </a:p>
        </p:txBody>
      </p:sp>
      <p:sp>
        <p:nvSpPr>
          <p:cNvPr id="5" name="Footer Placeholder 4">
            <a:extLst>
              <a:ext uri="{FF2B5EF4-FFF2-40B4-BE49-F238E27FC236}">
                <a16:creationId xmlns:a16="http://schemas.microsoft.com/office/drawing/2014/main" id="{FC41A91E-AD8F-8E43-96C8-EF61861D2B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0ACC6F-45BF-E747-ACE4-0DC8F57585FA}"/>
              </a:ext>
            </a:extLst>
          </p:cNvPr>
          <p:cNvSpPr>
            <a:spLocks noGrp="1"/>
          </p:cNvSpPr>
          <p:nvPr>
            <p:ph type="sldNum" sz="quarter" idx="12"/>
          </p:nvPr>
        </p:nvSpPr>
        <p:spPr/>
        <p:txBody>
          <a:bodyPr/>
          <a:lstStyle/>
          <a:p>
            <a:fld id="{642928B8-D270-BD41-B492-0651DB51B5C1}" type="slidenum">
              <a:rPr lang="en-US" smtClean="0"/>
              <a:t>‹#›</a:t>
            </a:fld>
            <a:endParaRPr lang="en-US"/>
          </a:p>
        </p:txBody>
      </p:sp>
    </p:spTree>
    <p:extLst>
      <p:ext uri="{BB962C8B-B14F-4D97-AF65-F5344CB8AC3E}">
        <p14:creationId xmlns:p14="http://schemas.microsoft.com/office/powerpoint/2010/main" val="13191433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FE6EF-BBA1-424B-8B9F-818D30B55B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328EFC-242F-3747-BF26-5FA40F83DFD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748065-4ABF-5441-863B-F8E53FB487D3}"/>
              </a:ext>
            </a:extLst>
          </p:cNvPr>
          <p:cNvSpPr>
            <a:spLocks noGrp="1"/>
          </p:cNvSpPr>
          <p:nvPr>
            <p:ph type="dt" sz="half" idx="10"/>
          </p:nvPr>
        </p:nvSpPr>
        <p:spPr/>
        <p:txBody>
          <a:bodyPr/>
          <a:lstStyle/>
          <a:p>
            <a:fld id="{DEDE07D6-4E40-C744-8983-5C875880B156}" type="datetimeFigureOut">
              <a:rPr lang="en-US" smtClean="0"/>
              <a:t>9/27/21</a:t>
            </a:fld>
            <a:endParaRPr lang="en-US"/>
          </a:p>
        </p:txBody>
      </p:sp>
      <p:sp>
        <p:nvSpPr>
          <p:cNvPr id="5" name="Footer Placeholder 4">
            <a:extLst>
              <a:ext uri="{FF2B5EF4-FFF2-40B4-BE49-F238E27FC236}">
                <a16:creationId xmlns:a16="http://schemas.microsoft.com/office/drawing/2014/main" id="{FE632977-612B-9440-8385-77C98F2BBB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759EF5-789F-DC41-8D39-998FFCEB4E95}"/>
              </a:ext>
            </a:extLst>
          </p:cNvPr>
          <p:cNvSpPr>
            <a:spLocks noGrp="1"/>
          </p:cNvSpPr>
          <p:nvPr>
            <p:ph type="sldNum" sz="quarter" idx="12"/>
          </p:nvPr>
        </p:nvSpPr>
        <p:spPr/>
        <p:txBody>
          <a:bodyPr/>
          <a:lstStyle/>
          <a:p>
            <a:fld id="{642928B8-D270-BD41-B492-0651DB51B5C1}" type="slidenum">
              <a:rPr lang="en-US" smtClean="0"/>
              <a:t>‹#›</a:t>
            </a:fld>
            <a:endParaRPr lang="en-US"/>
          </a:p>
        </p:txBody>
      </p:sp>
    </p:spTree>
    <p:extLst>
      <p:ext uri="{BB962C8B-B14F-4D97-AF65-F5344CB8AC3E}">
        <p14:creationId xmlns:p14="http://schemas.microsoft.com/office/powerpoint/2010/main" val="32675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5E522-D272-6C4C-8CA2-D9118C8B4FE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3754C0C-9D95-CA48-BCFF-20B9B454E6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F68CF32-31B2-7D40-8083-8400D0A59E2C}"/>
              </a:ext>
            </a:extLst>
          </p:cNvPr>
          <p:cNvSpPr>
            <a:spLocks noGrp="1"/>
          </p:cNvSpPr>
          <p:nvPr>
            <p:ph type="dt" sz="half" idx="10"/>
          </p:nvPr>
        </p:nvSpPr>
        <p:spPr/>
        <p:txBody>
          <a:bodyPr/>
          <a:lstStyle/>
          <a:p>
            <a:fld id="{DEDE07D6-4E40-C744-8983-5C875880B156}" type="datetimeFigureOut">
              <a:rPr lang="en-US" smtClean="0"/>
              <a:t>9/27/21</a:t>
            </a:fld>
            <a:endParaRPr lang="en-US"/>
          </a:p>
        </p:txBody>
      </p:sp>
      <p:sp>
        <p:nvSpPr>
          <p:cNvPr id="5" name="Footer Placeholder 4">
            <a:extLst>
              <a:ext uri="{FF2B5EF4-FFF2-40B4-BE49-F238E27FC236}">
                <a16:creationId xmlns:a16="http://schemas.microsoft.com/office/drawing/2014/main" id="{56D43571-B58A-844E-9EC4-12CF6657DD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B74737-21EC-4B4A-A59E-BFB2C54B4BF7}"/>
              </a:ext>
            </a:extLst>
          </p:cNvPr>
          <p:cNvSpPr>
            <a:spLocks noGrp="1"/>
          </p:cNvSpPr>
          <p:nvPr>
            <p:ph type="sldNum" sz="quarter" idx="12"/>
          </p:nvPr>
        </p:nvSpPr>
        <p:spPr/>
        <p:txBody>
          <a:bodyPr/>
          <a:lstStyle/>
          <a:p>
            <a:fld id="{642928B8-D270-BD41-B492-0651DB51B5C1}" type="slidenum">
              <a:rPr lang="en-US" smtClean="0"/>
              <a:t>‹#›</a:t>
            </a:fld>
            <a:endParaRPr lang="en-US"/>
          </a:p>
        </p:txBody>
      </p:sp>
    </p:spTree>
    <p:extLst>
      <p:ext uri="{BB962C8B-B14F-4D97-AF65-F5344CB8AC3E}">
        <p14:creationId xmlns:p14="http://schemas.microsoft.com/office/powerpoint/2010/main" val="4569650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1900E-6A53-B647-A86F-665CD7947E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10F88DA-9D33-1D43-978E-8689B692988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D7D9D50-3099-CC49-8B8D-AFCA9DEE77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D55F4BD-E778-404E-968B-7C1953C75984}"/>
              </a:ext>
            </a:extLst>
          </p:cNvPr>
          <p:cNvSpPr>
            <a:spLocks noGrp="1"/>
          </p:cNvSpPr>
          <p:nvPr>
            <p:ph type="dt" sz="half" idx="10"/>
          </p:nvPr>
        </p:nvSpPr>
        <p:spPr/>
        <p:txBody>
          <a:bodyPr/>
          <a:lstStyle/>
          <a:p>
            <a:fld id="{DEDE07D6-4E40-C744-8983-5C875880B156}" type="datetimeFigureOut">
              <a:rPr lang="en-US" smtClean="0"/>
              <a:t>9/27/21</a:t>
            </a:fld>
            <a:endParaRPr lang="en-US"/>
          </a:p>
        </p:txBody>
      </p:sp>
      <p:sp>
        <p:nvSpPr>
          <p:cNvPr id="6" name="Footer Placeholder 5">
            <a:extLst>
              <a:ext uri="{FF2B5EF4-FFF2-40B4-BE49-F238E27FC236}">
                <a16:creationId xmlns:a16="http://schemas.microsoft.com/office/drawing/2014/main" id="{89F35B89-6498-B94A-B682-50EE1127D4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53740CD-8412-2441-9953-88F08F6A5849}"/>
              </a:ext>
            </a:extLst>
          </p:cNvPr>
          <p:cNvSpPr>
            <a:spLocks noGrp="1"/>
          </p:cNvSpPr>
          <p:nvPr>
            <p:ph type="sldNum" sz="quarter" idx="12"/>
          </p:nvPr>
        </p:nvSpPr>
        <p:spPr/>
        <p:txBody>
          <a:bodyPr/>
          <a:lstStyle/>
          <a:p>
            <a:fld id="{642928B8-D270-BD41-B492-0651DB51B5C1}" type="slidenum">
              <a:rPr lang="en-US" smtClean="0"/>
              <a:t>‹#›</a:t>
            </a:fld>
            <a:endParaRPr lang="en-US"/>
          </a:p>
        </p:txBody>
      </p:sp>
    </p:spTree>
    <p:extLst>
      <p:ext uri="{BB962C8B-B14F-4D97-AF65-F5344CB8AC3E}">
        <p14:creationId xmlns:p14="http://schemas.microsoft.com/office/powerpoint/2010/main" val="40894746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364FE-D39E-2C42-AF17-ED0BFB1CF00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9601FD0-2D28-1C44-BD98-E934763398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F5BE5C2-FC20-5344-8472-CD5599A1BF6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C05EC43-3FB2-8B4B-9831-552D1DD7ABD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7A06C91-8484-1448-BDAB-2AE1AB3CA4F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68AF16-684E-CB47-8EA5-0CF45F7B2708}"/>
              </a:ext>
            </a:extLst>
          </p:cNvPr>
          <p:cNvSpPr>
            <a:spLocks noGrp="1"/>
          </p:cNvSpPr>
          <p:nvPr>
            <p:ph type="dt" sz="half" idx="10"/>
          </p:nvPr>
        </p:nvSpPr>
        <p:spPr/>
        <p:txBody>
          <a:bodyPr/>
          <a:lstStyle/>
          <a:p>
            <a:fld id="{DEDE07D6-4E40-C744-8983-5C875880B156}" type="datetimeFigureOut">
              <a:rPr lang="en-US" smtClean="0"/>
              <a:t>9/27/21</a:t>
            </a:fld>
            <a:endParaRPr lang="en-US"/>
          </a:p>
        </p:txBody>
      </p:sp>
      <p:sp>
        <p:nvSpPr>
          <p:cNvPr id="8" name="Footer Placeholder 7">
            <a:extLst>
              <a:ext uri="{FF2B5EF4-FFF2-40B4-BE49-F238E27FC236}">
                <a16:creationId xmlns:a16="http://schemas.microsoft.com/office/drawing/2014/main" id="{63879857-33F6-1545-B727-95151A125B5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F958786-E4A6-4742-B8B9-FC2733D8C317}"/>
              </a:ext>
            </a:extLst>
          </p:cNvPr>
          <p:cNvSpPr>
            <a:spLocks noGrp="1"/>
          </p:cNvSpPr>
          <p:nvPr>
            <p:ph type="sldNum" sz="quarter" idx="12"/>
          </p:nvPr>
        </p:nvSpPr>
        <p:spPr/>
        <p:txBody>
          <a:bodyPr/>
          <a:lstStyle/>
          <a:p>
            <a:fld id="{642928B8-D270-BD41-B492-0651DB51B5C1}" type="slidenum">
              <a:rPr lang="en-US" smtClean="0"/>
              <a:t>‹#›</a:t>
            </a:fld>
            <a:endParaRPr lang="en-US"/>
          </a:p>
        </p:txBody>
      </p:sp>
    </p:spTree>
    <p:extLst>
      <p:ext uri="{BB962C8B-B14F-4D97-AF65-F5344CB8AC3E}">
        <p14:creationId xmlns:p14="http://schemas.microsoft.com/office/powerpoint/2010/main" val="3051665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B584A-68EB-E84C-9E74-811C76AB6A4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854294A-676B-3B40-AE05-8F01C6D4DD63}"/>
              </a:ext>
            </a:extLst>
          </p:cNvPr>
          <p:cNvSpPr>
            <a:spLocks noGrp="1"/>
          </p:cNvSpPr>
          <p:nvPr>
            <p:ph type="dt" sz="half" idx="10"/>
          </p:nvPr>
        </p:nvSpPr>
        <p:spPr/>
        <p:txBody>
          <a:bodyPr/>
          <a:lstStyle/>
          <a:p>
            <a:fld id="{DEDE07D6-4E40-C744-8983-5C875880B156}" type="datetimeFigureOut">
              <a:rPr lang="en-US" smtClean="0"/>
              <a:t>9/27/21</a:t>
            </a:fld>
            <a:endParaRPr lang="en-US"/>
          </a:p>
        </p:txBody>
      </p:sp>
      <p:sp>
        <p:nvSpPr>
          <p:cNvPr id="4" name="Footer Placeholder 3">
            <a:extLst>
              <a:ext uri="{FF2B5EF4-FFF2-40B4-BE49-F238E27FC236}">
                <a16:creationId xmlns:a16="http://schemas.microsoft.com/office/drawing/2014/main" id="{B8DD6781-3B79-F749-91FB-D08EB4C6281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2B7D572-8DEE-5C40-9756-D8046A0A6F9B}"/>
              </a:ext>
            </a:extLst>
          </p:cNvPr>
          <p:cNvSpPr>
            <a:spLocks noGrp="1"/>
          </p:cNvSpPr>
          <p:nvPr>
            <p:ph type="sldNum" sz="quarter" idx="12"/>
          </p:nvPr>
        </p:nvSpPr>
        <p:spPr/>
        <p:txBody>
          <a:bodyPr/>
          <a:lstStyle/>
          <a:p>
            <a:fld id="{642928B8-D270-BD41-B492-0651DB51B5C1}" type="slidenum">
              <a:rPr lang="en-US" smtClean="0"/>
              <a:t>‹#›</a:t>
            </a:fld>
            <a:endParaRPr lang="en-US"/>
          </a:p>
        </p:txBody>
      </p:sp>
    </p:spTree>
    <p:extLst>
      <p:ext uri="{BB962C8B-B14F-4D97-AF65-F5344CB8AC3E}">
        <p14:creationId xmlns:p14="http://schemas.microsoft.com/office/powerpoint/2010/main" val="20301339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570D77-2E7C-0547-BC33-6FA7D30AD05A}"/>
              </a:ext>
            </a:extLst>
          </p:cNvPr>
          <p:cNvSpPr>
            <a:spLocks noGrp="1"/>
          </p:cNvSpPr>
          <p:nvPr>
            <p:ph type="dt" sz="half" idx="10"/>
          </p:nvPr>
        </p:nvSpPr>
        <p:spPr/>
        <p:txBody>
          <a:bodyPr/>
          <a:lstStyle/>
          <a:p>
            <a:fld id="{DEDE07D6-4E40-C744-8983-5C875880B156}" type="datetimeFigureOut">
              <a:rPr lang="en-US" smtClean="0"/>
              <a:t>9/27/21</a:t>
            </a:fld>
            <a:endParaRPr lang="en-US"/>
          </a:p>
        </p:txBody>
      </p:sp>
      <p:sp>
        <p:nvSpPr>
          <p:cNvPr id="3" name="Footer Placeholder 2">
            <a:extLst>
              <a:ext uri="{FF2B5EF4-FFF2-40B4-BE49-F238E27FC236}">
                <a16:creationId xmlns:a16="http://schemas.microsoft.com/office/drawing/2014/main" id="{BB42E4C3-350B-9943-8804-30819A41069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926A874-2822-E643-9B03-CDEF1E543319}"/>
              </a:ext>
            </a:extLst>
          </p:cNvPr>
          <p:cNvSpPr>
            <a:spLocks noGrp="1"/>
          </p:cNvSpPr>
          <p:nvPr>
            <p:ph type="sldNum" sz="quarter" idx="12"/>
          </p:nvPr>
        </p:nvSpPr>
        <p:spPr/>
        <p:txBody>
          <a:bodyPr/>
          <a:lstStyle/>
          <a:p>
            <a:fld id="{642928B8-D270-BD41-B492-0651DB51B5C1}" type="slidenum">
              <a:rPr lang="en-US" smtClean="0"/>
              <a:t>‹#›</a:t>
            </a:fld>
            <a:endParaRPr lang="en-US"/>
          </a:p>
        </p:txBody>
      </p:sp>
    </p:spTree>
    <p:extLst>
      <p:ext uri="{BB962C8B-B14F-4D97-AF65-F5344CB8AC3E}">
        <p14:creationId xmlns:p14="http://schemas.microsoft.com/office/powerpoint/2010/main" val="20952973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035DE-1A2C-8749-833C-E9075A61E7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3085710-D618-E049-B54F-88E571CA692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8BDCBE9-0F80-E847-A952-E0930CD0E2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00403D8-5561-BA43-A7FF-0EB6290E7517}"/>
              </a:ext>
            </a:extLst>
          </p:cNvPr>
          <p:cNvSpPr>
            <a:spLocks noGrp="1"/>
          </p:cNvSpPr>
          <p:nvPr>
            <p:ph type="dt" sz="half" idx="10"/>
          </p:nvPr>
        </p:nvSpPr>
        <p:spPr/>
        <p:txBody>
          <a:bodyPr/>
          <a:lstStyle/>
          <a:p>
            <a:fld id="{DEDE07D6-4E40-C744-8983-5C875880B156}" type="datetimeFigureOut">
              <a:rPr lang="en-US" smtClean="0"/>
              <a:t>9/27/21</a:t>
            </a:fld>
            <a:endParaRPr lang="en-US"/>
          </a:p>
        </p:txBody>
      </p:sp>
      <p:sp>
        <p:nvSpPr>
          <p:cNvPr id="6" name="Footer Placeholder 5">
            <a:extLst>
              <a:ext uri="{FF2B5EF4-FFF2-40B4-BE49-F238E27FC236}">
                <a16:creationId xmlns:a16="http://schemas.microsoft.com/office/drawing/2014/main" id="{E7ECEB32-EB00-A44F-A23D-820FC1AB24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699132-AA59-434D-8E67-476CD2222AFE}"/>
              </a:ext>
            </a:extLst>
          </p:cNvPr>
          <p:cNvSpPr>
            <a:spLocks noGrp="1"/>
          </p:cNvSpPr>
          <p:nvPr>
            <p:ph type="sldNum" sz="quarter" idx="12"/>
          </p:nvPr>
        </p:nvSpPr>
        <p:spPr/>
        <p:txBody>
          <a:bodyPr/>
          <a:lstStyle/>
          <a:p>
            <a:fld id="{642928B8-D270-BD41-B492-0651DB51B5C1}" type="slidenum">
              <a:rPr lang="en-US" smtClean="0"/>
              <a:t>‹#›</a:t>
            </a:fld>
            <a:endParaRPr lang="en-US"/>
          </a:p>
        </p:txBody>
      </p:sp>
    </p:spTree>
    <p:extLst>
      <p:ext uri="{BB962C8B-B14F-4D97-AF65-F5344CB8AC3E}">
        <p14:creationId xmlns:p14="http://schemas.microsoft.com/office/powerpoint/2010/main" val="16258000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DF854-170B-4C40-9C60-134C06087F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77D6B1E-C548-0C43-A5D7-D99D141F38D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3D28A0F-5B17-554F-9A14-1F3E8A7C3E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3E1DE8-8A4B-0643-8CBF-4DF655A7D420}"/>
              </a:ext>
            </a:extLst>
          </p:cNvPr>
          <p:cNvSpPr>
            <a:spLocks noGrp="1"/>
          </p:cNvSpPr>
          <p:nvPr>
            <p:ph type="dt" sz="half" idx="10"/>
          </p:nvPr>
        </p:nvSpPr>
        <p:spPr/>
        <p:txBody>
          <a:bodyPr/>
          <a:lstStyle/>
          <a:p>
            <a:fld id="{DEDE07D6-4E40-C744-8983-5C875880B156}" type="datetimeFigureOut">
              <a:rPr lang="en-US" smtClean="0"/>
              <a:t>9/27/21</a:t>
            </a:fld>
            <a:endParaRPr lang="en-US"/>
          </a:p>
        </p:txBody>
      </p:sp>
      <p:sp>
        <p:nvSpPr>
          <p:cNvPr id="6" name="Footer Placeholder 5">
            <a:extLst>
              <a:ext uri="{FF2B5EF4-FFF2-40B4-BE49-F238E27FC236}">
                <a16:creationId xmlns:a16="http://schemas.microsoft.com/office/drawing/2014/main" id="{492C3FE7-EB49-F643-9663-7F4D25A1D0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BB375C-B413-2D4A-A2C2-B1D64BBC8242}"/>
              </a:ext>
            </a:extLst>
          </p:cNvPr>
          <p:cNvSpPr>
            <a:spLocks noGrp="1"/>
          </p:cNvSpPr>
          <p:nvPr>
            <p:ph type="sldNum" sz="quarter" idx="12"/>
          </p:nvPr>
        </p:nvSpPr>
        <p:spPr/>
        <p:txBody>
          <a:bodyPr/>
          <a:lstStyle/>
          <a:p>
            <a:fld id="{642928B8-D270-BD41-B492-0651DB51B5C1}" type="slidenum">
              <a:rPr lang="en-US" smtClean="0"/>
              <a:t>‹#›</a:t>
            </a:fld>
            <a:endParaRPr lang="en-US"/>
          </a:p>
        </p:txBody>
      </p:sp>
    </p:spTree>
    <p:extLst>
      <p:ext uri="{BB962C8B-B14F-4D97-AF65-F5344CB8AC3E}">
        <p14:creationId xmlns:p14="http://schemas.microsoft.com/office/powerpoint/2010/main" val="8923368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C6215F-63D1-B84C-8CA8-CA51DFC39D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84B306E-7F62-E542-AA88-EE4DC0B77C5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ABDE95-E915-1E40-93FE-ACA8511555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DE07D6-4E40-C744-8983-5C875880B156}" type="datetimeFigureOut">
              <a:rPr lang="en-US" smtClean="0"/>
              <a:t>9/27/21</a:t>
            </a:fld>
            <a:endParaRPr lang="en-US"/>
          </a:p>
        </p:txBody>
      </p:sp>
      <p:sp>
        <p:nvSpPr>
          <p:cNvPr id="5" name="Footer Placeholder 4">
            <a:extLst>
              <a:ext uri="{FF2B5EF4-FFF2-40B4-BE49-F238E27FC236}">
                <a16:creationId xmlns:a16="http://schemas.microsoft.com/office/drawing/2014/main" id="{5CF54189-8344-B149-A10C-A3CF14768A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A2F9FA3-DE58-9F40-990D-00ABAC9905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2928B8-D270-BD41-B492-0651DB51B5C1}" type="slidenum">
              <a:rPr lang="en-US" smtClean="0"/>
              <a:t>‹#›</a:t>
            </a:fld>
            <a:endParaRPr lang="en-US"/>
          </a:p>
        </p:txBody>
      </p:sp>
    </p:spTree>
    <p:extLst>
      <p:ext uri="{BB962C8B-B14F-4D97-AF65-F5344CB8AC3E}">
        <p14:creationId xmlns:p14="http://schemas.microsoft.com/office/powerpoint/2010/main" val="39267178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athish-rajendiran/ist664/tree/main/Final_Project" TargetMode="External"/><Relationship Id="rId2" Type="http://schemas.openxmlformats.org/officeDocument/2006/relationships/slideLayout" Target="../slideLayouts/slideLayout1.xml"/><Relationship Id="rId1" Type="http://schemas.openxmlformats.org/officeDocument/2006/relationships/themeOverride" Target="../theme/themeOverride1.xml"/><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github.com/sathish-rajendiran/ist719/tree/main/Final_Poster" TargetMode="Externa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github.com/sathish-rajendiran/ist772/tree/main/Final_Project" TargetMode="Externa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github.com/sathish-rajendiran/ist652/tree/main/Project/Final_Submission" TargetMode="Externa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github.com/sathish-rajendiran/ist707/tree/main/Final_Project" TargetMode="Externa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github.com/sathish-rajendiran/ist687/tree/main/Final_Project" TargetMode="Externa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github.com/sathish-rajendiran/mar653/tree/main/Project/Final_Submission" TargetMode="Externa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github.com/sathish-rajendiran/ist718/tree/main/Final_Project" TargetMode="Externa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hyperlink" Target="https://www.linkedin.com/in/sathish-kumar-rajendiran-2963599/" TargetMode="External"/><Relationship Id="rId2" Type="http://schemas.openxmlformats.org/officeDocument/2006/relationships/hyperlink" Target="https://github.com/sathish-rajendiran?tab=repositories"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98808694-5A29-044C-8E49-C8CA4C3A2747}"/>
              </a:ext>
            </a:extLst>
          </p:cNvPr>
          <p:cNvSpPr>
            <a:spLocks/>
          </p:cNvSpPr>
          <p:nvPr/>
        </p:nvSpPr>
        <p:spPr bwMode="auto">
          <a:xfrm>
            <a:off x="0" y="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pic>
        <p:nvPicPr>
          <p:cNvPr id="5" name="Picture 4" descr="Logo&#10;&#10;Description automatically generated with low confidence">
            <a:extLst>
              <a:ext uri="{FF2B5EF4-FFF2-40B4-BE49-F238E27FC236}">
                <a16:creationId xmlns:a16="http://schemas.microsoft.com/office/drawing/2014/main" id="{9930A3E5-6489-8E49-A80C-C26F2935D84C}"/>
              </a:ext>
            </a:extLst>
          </p:cNvPr>
          <p:cNvPicPr/>
          <p:nvPr/>
        </p:nvPicPr>
        <p:blipFill>
          <a:blip r:embed="rId2"/>
          <a:stretch>
            <a:fillRect/>
          </a:stretch>
        </p:blipFill>
        <p:spPr>
          <a:xfrm>
            <a:off x="1101504" y="380212"/>
            <a:ext cx="3516630" cy="802005"/>
          </a:xfrm>
          <a:prstGeom prst="rect">
            <a:avLst/>
          </a:prstGeom>
        </p:spPr>
      </p:pic>
      <p:sp>
        <p:nvSpPr>
          <p:cNvPr id="6" name="Text Box 4">
            <a:extLst>
              <a:ext uri="{FF2B5EF4-FFF2-40B4-BE49-F238E27FC236}">
                <a16:creationId xmlns:a16="http://schemas.microsoft.com/office/drawing/2014/main" id="{DE53E768-6430-544E-876D-A7488C47835B}"/>
              </a:ext>
            </a:extLst>
          </p:cNvPr>
          <p:cNvSpPr txBox="1"/>
          <p:nvPr/>
        </p:nvSpPr>
        <p:spPr>
          <a:xfrm>
            <a:off x="1175412" y="1764030"/>
            <a:ext cx="5849620" cy="76454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spcBef>
                <a:spcPts val="0"/>
              </a:spcBef>
              <a:spcAft>
                <a:spcPts val="0"/>
              </a:spcAft>
            </a:pPr>
            <a:r>
              <a:rPr lang="en-US" sz="2400" b="1" kern="1400" spc="-50" dirty="0">
                <a:solidFill>
                  <a:srgbClr val="F66801"/>
                </a:solidFill>
                <a:effectLst/>
                <a:latin typeface="Calibri Light" panose="020F0302020204030204" pitchFamily="34" charset="0"/>
                <a:ea typeface="Times New Roman" panose="02020603050405020304" pitchFamily="18" charset="0"/>
                <a:cs typeface="Times New Roman" panose="02020603050405020304" pitchFamily="18" charset="0"/>
              </a:rPr>
              <a:t>Master of Science in Applied Data Science (ADS)</a:t>
            </a:r>
            <a:endParaRPr lang="en-US" sz="2800" kern="1400" spc="-50" dirty="0">
              <a:effectLst/>
              <a:latin typeface="Calibri Light" panose="020F0302020204030204" pitchFamily="34" charset="0"/>
              <a:ea typeface="Times New Roman" panose="02020603050405020304" pitchFamily="18" charset="0"/>
              <a:cs typeface="Times New Roman" panose="02020603050405020304" pitchFamily="18" charset="0"/>
            </a:endParaRPr>
          </a:p>
          <a:p>
            <a:pPr marL="0" marR="0">
              <a:lnSpc>
                <a:spcPct val="90000"/>
              </a:lnSpc>
              <a:spcBef>
                <a:spcPts val="0"/>
              </a:spcBef>
              <a:spcAft>
                <a:spcPts val="0"/>
              </a:spcAft>
            </a:pPr>
            <a:r>
              <a:rPr lang="en-US" sz="1800" b="1" spc="50" dirty="0">
                <a:solidFill>
                  <a:srgbClr val="F66801"/>
                </a:solidFill>
                <a:effectLst/>
                <a:latin typeface="Calibri Light" panose="020F0302020204030204" pitchFamily="34" charset="0"/>
                <a:ea typeface="Times New Roman" panose="02020603050405020304" pitchFamily="18" charset="0"/>
                <a:cs typeface="Times New Roman" panose="02020603050405020304" pitchFamily="18" charset="0"/>
              </a:rPr>
              <a:t>Portfolio Milestone - Project</a:t>
            </a:r>
            <a:endParaRPr lang="en-US" sz="1100" dirty="0">
              <a:effectLst/>
              <a:latin typeface="Calibri" panose="020F050202020403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200" dirty="0">
                <a:solidFill>
                  <a:srgbClr val="F66801"/>
                </a:solidFill>
                <a:effectLst/>
                <a:latin typeface="Calibri" panose="020F0502020204030204" pitchFamily="34" charset="0"/>
                <a:ea typeface="Calibri" panose="020F0502020204030204" pitchFamily="34" charset="0"/>
                <a:cs typeface="Times New Roman" panose="02020603050405020304" pitchFamily="18" charset="0"/>
              </a:rPr>
              <a:t>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Freeform 6">
            <a:extLst>
              <a:ext uri="{FF2B5EF4-FFF2-40B4-BE49-F238E27FC236}">
                <a16:creationId xmlns:a16="http://schemas.microsoft.com/office/drawing/2014/main" id="{4D40ECB9-562A-E747-8C58-76356FD92A9B}"/>
              </a:ext>
            </a:extLst>
          </p:cNvPr>
          <p:cNvSpPr>
            <a:spLocks/>
          </p:cNvSpPr>
          <p:nvPr/>
        </p:nvSpPr>
        <p:spPr bwMode="auto">
          <a:xfrm rot="10800000">
            <a:off x="5427980" y="432943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pic>
        <p:nvPicPr>
          <p:cNvPr id="8" name="Picture 7" descr="A picture containing person&#10;&#10;Description automatically generated">
            <a:extLst>
              <a:ext uri="{FF2B5EF4-FFF2-40B4-BE49-F238E27FC236}">
                <a16:creationId xmlns:a16="http://schemas.microsoft.com/office/drawing/2014/main" id="{FAF507DD-6E75-AD41-8E6F-D7F6806092DC}"/>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0098902" y="4243429"/>
            <a:ext cx="979170" cy="979170"/>
          </a:xfrm>
          <a:prstGeom prst="rect">
            <a:avLst/>
          </a:prstGeom>
        </p:spPr>
      </p:pic>
      <p:sp>
        <p:nvSpPr>
          <p:cNvPr id="9" name="Text Box 2">
            <a:extLst>
              <a:ext uri="{FF2B5EF4-FFF2-40B4-BE49-F238E27FC236}">
                <a16:creationId xmlns:a16="http://schemas.microsoft.com/office/drawing/2014/main" id="{397977A6-460E-C54A-AF4B-BAA20FAFB21A}"/>
              </a:ext>
            </a:extLst>
          </p:cNvPr>
          <p:cNvSpPr txBox="1"/>
          <p:nvPr/>
        </p:nvSpPr>
        <p:spPr>
          <a:xfrm>
            <a:off x="7475855" y="5486966"/>
            <a:ext cx="2668270" cy="925195"/>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spcBef>
                <a:spcPts val="0"/>
              </a:spcBef>
              <a:spcAft>
                <a:spcPts val="0"/>
              </a:spcAft>
            </a:pPr>
            <a:r>
              <a:rPr lang="en-US" sz="1800" b="1">
                <a:solidFill>
                  <a:srgbClr val="F66801"/>
                </a:solidFill>
                <a:effectLst/>
                <a:latin typeface="Calibri" panose="020F0502020204030204" pitchFamily="34" charset="0"/>
                <a:ea typeface="Times New Roman" panose="02020603050405020304" pitchFamily="18" charset="0"/>
                <a:cs typeface="Times New Roman" panose="02020603050405020304" pitchFamily="18" charset="0"/>
              </a:rPr>
              <a:t>Sathish Kumar Rajendiran</a:t>
            </a:r>
            <a:endParaRPr lang="en-US" sz="1100">
              <a:effectLst/>
              <a:latin typeface="Calibri" panose="020F050202020403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800" b="1">
                <a:solidFill>
                  <a:srgbClr val="F66801"/>
                </a:solidFill>
                <a:effectLst/>
                <a:latin typeface="Calibri" panose="020F0502020204030204" pitchFamily="34" charset="0"/>
                <a:ea typeface="Calibri" panose="020F0502020204030204" pitchFamily="34" charset="0"/>
                <a:cs typeface="Times New Roman" panose="02020603050405020304" pitchFamily="18" charset="0"/>
              </a:rPr>
              <a:t>666555028 (SUID)</a:t>
            </a:r>
            <a:br>
              <a:rPr lang="en-US" sz="1800">
                <a:solidFill>
                  <a:srgbClr val="F66801"/>
                </a:solidFill>
                <a:effectLst/>
                <a:latin typeface="Calibri" panose="020F0502020204030204" pitchFamily="34" charset="0"/>
                <a:ea typeface="Calibri" panose="020F0502020204030204" pitchFamily="34" charset="0"/>
                <a:cs typeface="Times New Roman" panose="02020603050405020304" pitchFamily="18" charset="0"/>
              </a:rPr>
            </a:br>
            <a:r>
              <a:rPr lang="en-US" sz="1800" b="1">
                <a:solidFill>
                  <a:srgbClr val="0070C0"/>
                </a:solidFill>
                <a:effectLst/>
                <a:latin typeface="Calibri" panose="020F0502020204030204" pitchFamily="34" charset="0"/>
                <a:ea typeface="Calibri" panose="020F0502020204030204" pitchFamily="34" charset="0"/>
                <a:cs typeface="Times New Roman" panose="02020603050405020304" pitchFamily="18" charset="0"/>
              </a:rPr>
              <a:t>srajendi@syr.edu</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68995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98808694-5A29-044C-8E49-C8CA4C3A2747}"/>
              </a:ext>
            </a:extLst>
          </p:cNvPr>
          <p:cNvSpPr>
            <a:spLocks/>
          </p:cNvSpPr>
          <p:nvPr/>
        </p:nvSpPr>
        <p:spPr bwMode="auto">
          <a:xfrm>
            <a:off x="0" y="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a:extLst>
              <a:ext uri="{FF2B5EF4-FFF2-40B4-BE49-F238E27FC236}">
                <a16:creationId xmlns:a16="http://schemas.microsoft.com/office/drawing/2014/main" id="{4D40ECB9-562A-E747-8C58-76356FD92A9B}"/>
              </a:ext>
            </a:extLst>
          </p:cNvPr>
          <p:cNvSpPr>
            <a:spLocks/>
          </p:cNvSpPr>
          <p:nvPr/>
        </p:nvSpPr>
        <p:spPr bwMode="auto">
          <a:xfrm rot="10800000">
            <a:off x="5427980" y="432943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TextBox 7">
            <a:extLst>
              <a:ext uri="{FF2B5EF4-FFF2-40B4-BE49-F238E27FC236}">
                <a16:creationId xmlns:a16="http://schemas.microsoft.com/office/drawing/2014/main" id="{837BFFBE-8578-7545-9980-B2BF38F7C6E6}"/>
              </a:ext>
            </a:extLst>
          </p:cNvPr>
          <p:cNvSpPr txBox="1"/>
          <p:nvPr/>
        </p:nvSpPr>
        <p:spPr>
          <a:xfrm>
            <a:off x="1579418" y="590204"/>
            <a:ext cx="184731" cy="369332"/>
          </a:xfrm>
          <a:prstGeom prst="rect">
            <a:avLst/>
          </a:prstGeom>
          <a:noFill/>
        </p:spPr>
        <p:txBody>
          <a:bodyPr wrap="none" rtlCol="0">
            <a:spAutoFit/>
          </a:bodyPr>
          <a:lstStyle/>
          <a:p>
            <a:endParaRPr lang="en-US" dirty="0"/>
          </a:p>
        </p:txBody>
      </p:sp>
      <p:sp>
        <p:nvSpPr>
          <p:cNvPr id="2" name="Rectangle 1">
            <a:extLst>
              <a:ext uri="{FF2B5EF4-FFF2-40B4-BE49-F238E27FC236}">
                <a16:creationId xmlns:a16="http://schemas.microsoft.com/office/drawing/2014/main" id="{DAED32D2-EE88-8A4A-9A92-1C9417FF1561}"/>
              </a:ext>
            </a:extLst>
          </p:cNvPr>
          <p:cNvSpPr/>
          <p:nvPr/>
        </p:nvSpPr>
        <p:spPr>
          <a:xfrm>
            <a:off x="874452" y="369332"/>
            <a:ext cx="7004167" cy="5816977"/>
          </a:xfrm>
          <a:prstGeom prst="rect">
            <a:avLst/>
          </a:prstGeom>
        </p:spPr>
        <p:txBody>
          <a:bodyPr wrap="square">
            <a:spAutoFit/>
          </a:bodyPr>
          <a:lstStyle/>
          <a:p>
            <a:pPr marL="342900" indent="-342900">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Sentiment Analysis on Movie Reviews </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Description</a:t>
            </a:r>
          </a:p>
          <a:p>
            <a:pPr marL="914400" marR="0" indent="457200">
              <a:spcBef>
                <a:spcPts val="0"/>
              </a:spcBef>
              <a:spcAft>
                <a:spcPts val="0"/>
              </a:spcAft>
            </a:pPr>
            <a:r>
              <a:rPr lang="en-US" sz="1200" dirty="0">
                <a:latin typeface="Calibri" panose="020F0502020204030204" pitchFamily="34" charset="0"/>
                <a:ea typeface="Calibri" panose="020F0502020204030204" pitchFamily="34" charset="0"/>
                <a:cs typeface="Times New Roman" panose="02020603050405020304" pitchFamily="18" charset="0"/>
              </a:rPr>
              <a:t>In this project, our objective is to classify the movie reviews as either positive, negative, or neutral from the Kaggle movie reviews dataset using NLTK libraries in Python. It involves, Data collection, Pre-processing, Feature engineering, and experimentation using NLTK classifier algorithms. Our expectation is to try variety of models and preprocessing techniques and choose an optimal combination with accuracy expected in the ranges of 60 to 80%.</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Technology</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NLTK Python library</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Learnings</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ZIPf’s Law</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The frequency of any word is inversely proportional to its rank in frequency table </a:t>
            </a:r>
            <a:r>
              <a:rPr lang="en-US" sz="1200" i="1" dirty="0">
                <a:latin typeface="Calibri" panose="020F0502020204030204" pitchFamily="34" charset="0"/>
                <a:ea typeface="Calibri" panose="020F0502020204030204" pitchFamily="34" charset="0"/>
                <a:cs typeface="Times New Roman" panose="02020603050405020304" pitchFamily="18" charset="0"/>
              </a:rPr>
              <a:t>f r=k (for constant k)</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Language models</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Regular expressions</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Morphology</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Lexical, Syntactic, Semantic, Discourse &amp; Pragmatic</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Inflection, Derivation, Stemming, Lemmatization</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Tokenization</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Parts of Speech</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Classification techniques</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decision tree, rule-based, memory based, instance based, support vector machines, naïve bayes, neural networks and genetic algorithms</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Classifier evaluation methods</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confusion matrix</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precision, recall, F-measures</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Issues with imbalanced classes</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Sentiment Analysis</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Information Retrieval</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Source Code</a:t>
            </a:r>
          </a:p>
          <a:p>
            <a:pPr marL="1143000" marR="0" lvl="2" indent="-228600">
              <a:spcBef>
                <a:spcPts val="0"/>
              </a:spcBef>
              <a:spcAft>
                <a:spcPts val="0"/>
              </a:spcAft>
              <a:buFont typeface="Wingdings" pitchFamily="2" charset="2"/>
              <a:buChar char=""/>
            </a:pPr>
            <a:r>
              <a:rPr lang="en-US" sz="1200" u="sng" dirty="0">
                <a:solidFill>
                  <a:srgbClr val="0563C1"/>
                </a:solidFill>
                <a:latin typeface="AppleSystemUIFont"/>
                <a:ea typeface="Calibri" panose="020F0502020204030204" pitchFamily="34" charset="0"/>
                <a:cs typeface="AppleSystemUIFont"/>
                <a:hlinkClick r:id="rId3"/>
              </a:rPr>
              <a:t>https://github.com/sathish-rajendiran/ist664/tree/main/Final_Project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9" name="Picture 8" descr="Table&#10;&#10;Description automatically generated">
            <a:extLst>
              <a:ext uri="{FF2B5EF4-FFF2-40B4-BE49-F238E27FC236}">
                <a16:creationId xmlns:a16="http://schemas.microsoft.com/office/drawing/2014/main" id="{0E46EF73-3C70-3349-8BB6-5158FCA636EE}"/>
              </a:ext>
            </a:extLst>
          </p:cNvPr>
          <p:cNvPicPr/>
          <p:nvPr/>
        </p:nvPicPr>
        <p:blipFill>
          <a:blip r:embed="rId4"/>
          <a:stretch>
            <a:fillRect/>
          </a:stretch>
        </p:blipFill>
        <p:spPr>
          <a:xfrm>
            <a:off x="7878619" y="671691"/>
            <a:ext cx="4313381" cy="3321893"/>
          </a:xfrm>
          <a:prstGeom prst="rect">
            <a:avLst/>
          </a:prstGeom>
        </p:spPr>
      </p:pic>
      <p:pic>
        <p:nvPicPr>
          <p:cNvPr id="10" name="Picture 9" descr="Logo, company name&#10;&#10;Description automatically generated">
            <a:extLst>
              <a:ext uri="{FF2B5EF4-FFF2-40B4-BE49-F238E27FC236}">
                <a16:creationId xmlns:a16="http://schemas.microsoft.com/office/drawing/2014/main" id="{AF95D247-6D92-0D46-8DED-33414B6A17DD}"/>
              </a:ext>
            </a:extLst>
          </p:cNvPr>
          <p:cNvPicPr/>
          <p:nvPr/>
        </p:nvPicPr>
        <p:blipFill>
          <a:blip r:embed="rId5"/>
          <a:stretch>
            <a:fillRect/>
          </a:stretch>
        </p:blipFill>
        <p:spPr>
          <a:xfrm>
            <a:off x="7878619" y="4824532"/>
            <a:ext cx="3196590" cy="1232535"/>
          </a:xfrm>
          <a:prstGeom prst="rect">
            <a:avLst/>
          </a:prstGeom>
        </p:spPr>
      </p:pic>
    </p:spTree>
    <p:extLst>
      <p:ext uri="{BB962C8B-B14F-4D97-AF65-F5344CB8AC3E}">
        <p14:creationId xmlns:p14="http://schemas.microsoft.com/office/powerpoint/2010/main" val="611782915"/>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98808694-5A29-044C-8E49-C8CA4C3A2747}"/>
              </a:ext>
            </a:extLst>
          </p:cNvPr>
          <p:cNvSpPr>
            <a:spLocks/>
          </p:cNvSpPr>
          <p:nvPr/>
        </p:nvSpPr>
        <p:spPr bwMode="auto">
          <a:xfrm>
            <a:off x="0" y="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a:extLst>
              <a:ext uri="{FF2B5EF4-FFF2-40B4-BE49-F238E27FC236}">
                <a16:creationId xmlns:a16="http://schemas.microsoft.com/office/drawing/2014/main" id="{4D40ECB9-562A-E747-8C58-76356FD92A9B}"/>
              </a:ext>
            </a:extLst>
          </p:cNvPr>
          <p:cNvSpPr>
            <a:spLocks/>
          </p:cNvSpPr>
          <p:nvPr/>
        </p:nvSpPr>
        <p:spPr bwMode="auto">
          <a:xfrm rot="10800000">
            <a:off x="5427980" y="432943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Rectangle 1">
            <a:extLst>
              <a:ext uri="{FF2B5EF4-FFF2-40B4-BE49-F238E27FC236}">
                <a16:creationId xmlns:a16="http://schemas.microsoft.com/office/drawing/2014/main" id="{503936E6-D616-1E47-9AC2-016F92F2DC4F}"/>
              </a:ext>
            </a:extLst>
          </p:cNvPr>
          <p:cNvSpPr/>
          <p:nvPr/>
        </p:nvSpPr>
        <p:spPr>
          <a:xfrm>
            <a:off x="1028008" y="307129"/>
            <a:ext cx="6096000" cy="4180632"/>
          </a:xfrm>
          <a:prstGeom prst="rect">
            <a:avLst/>
          </a:prstGeom>
        </p:spPr>
        <p:txBody>
          <a:bodyPr>
            <a:spAutoFit/>
          </a:bodyPr>
          <a:lstStyle/>
          <a:p>
            <a:pPr>
              <a:spcBef>
                <a:spcPts val="200"/>
              </a:spcBef>
            </a:pPr>
            <a:r>
              <a:rPr lang="en-US" b="1" dirty="0">
                <a:solidFill>
                  <a:srgbClr val="0070C0"/>
                </a:solidFill>
                <a:latin typeface="Calibri" panose="020F0502020204030204" pitchFamily="34" charset="0"/>
                <a:cs typeface="Times New Roman" panose="02020603050405020304" pitchFamily="18" charset="0"/>
              </a:rPr>
              <a:t>Deliverables/Projects Presented</a:t>
            </a:r>
          </a:p>
          <a:p>
            <a:pPr>
              <a:spcBef>
                <a:spcPts val="200"/>
              </a:spcBef>
            </a:pPr>
            <a:endParaRPr lang="en-US" b="1" dirty="0">
              <a:solidFill>
                <a:srgbClr val="0070C0"/>
              </a:solidFill>
              <a:latin typeface="Calibri" panose="020F0502020204030204" pitchFamily="34" charset="0"/>
              <a:cs typeface="Times New Roman" panose="02020603050405020304" pitchFamily="18" charset="0"/>
            </a:endParaRPr>
          </a:p>
          <a:p>
            <a:pPr marL="342900" indent="-342900">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The Amazing Netflix </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Description</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Final Poster presentation – prepare and present an information visualization poster from the dataset chosen. </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Technology/Tools used:</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R, Adobe Illustrator</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Learnings</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Visually describing a dataset</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Modifying plots with Illustrator</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Visual Thinking</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understanding the difference that makes a difference</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Visual encoding</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Visual hierarchy</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Layouts, Grids &amp; Composition</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Rule of Thirds &amp; Golden Ratio</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Grammar of Graphics</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Poster Critique</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Source Code</a:t>
            </a:r>
          </a:p>
          <a:p>
            <a:pPr marL="1143000" marR="0" lvl="2" indent="-228600">
              <a:spcBef>
                <a:spcPts val="0"/>
              </a:spcBef>
              <a:spcAft>
                <a:spcPts val="0"/>
              </a:spcAft>
              <a:buFont typeface="Wingdings" pitchFamily="2" charset="2"/>
              <a:buChar char=""/>
            </a:pPr>
            <a:r>
              <a:rPr lang="en-US" sz="1200" u="sng" dirty="0">
                <a:solidFill>
                  <a:srgbClr val="0563C1"/>
                </a:solidFill>
                <a:latin typeface="AppleSystemUIFont"/>
                <a:ea typeface="Calibri" panose="020F0502020204030204" pitchFamily="34" charset="0"/>
                <a:cs typeface="AppleSystemUIFont"/>
                <a:hlinkClick r:id="rId2"/>
              </a:rPr>
              <a:t>https://github.com/sathish-rajendiran/ist719/tree/main/Final_Poster</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descr="Timeline&#10;&#10;Description automatically generated">
            <a:extLst>
              <a:ext uri="{FF2B5EF4-FFF2-40B4-BE49-F238E27FC236}">
                <a16:creationId xmlns:a16="http://schemas.microsoft.com/office/drawing/2014/main" id="{09DF889B-F96B-644F-896B-7A2640289C4E}"/>
              </a:ext>
            </a:extLst>
          </p:cNvPr>
          <p:cNvPicPr/>
          <p:nvPr/>
        </p:nvPicPr>
        <p:blipFill>
          <a:blip r:embed="rId3"/>
          <a:stretch>
            <a:fillRect/>
          </a:stretch>
        </p:blipFill>
        <p:spPr>
          <a:xfrm>
            <a:off x="7024254" y="903532"/>
            <a:ext cx="5052898" cy="3250076"/>
          </a:xfrm>
          <a:prstGeom prst="rect">
            <a:avLst/>
          </a:prstGeom>
        </p:spPr>
      </p:pic>
    </p:spTree>
    <p:extLst>
      <p:ext uri="{BB962C8B-B14F-4D97-AF65-F5344CB8AC3E}">
        <p14:creationId xmlns:p14="http://schemas.microsoft.com/office/powerpoint/2010/main" val="14512282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98808694-5A29-044C-8E49-C8CA4C3A2747}"/>
              </a:ext>
            </a:extLst>
          </p:cNvPr>
          <p:cNvSpPr>
            <a:spLocks/>
          </p:cNvSpPr>
          <p:nvPr/>
        </p:nvSpPr>
        <p:spPr bwMode="auto">
          <a:xfrm>
            <a:off x="0" y="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a:extLst>
              <a:ext uri="{FF2B5EF4-FFF2-40B4-BE49-F238E27FC236}">
                <a16:creationId xmlns:a16="http://schemas.microsoft.com/office/drawing/2014/main" id="{4D40ECB9-562A-E747-8C58-76356FD92A9B}"/>
              </a:ext>
            </a:extLst>
          </p:cNvPr>
          <p:cNvSpPr>
            <a:spLocks/>
          </p:cNvSpPr>
          <p:nvPr/>
        </p:nvSpPr>
        <p:spPr bwMode="auto">
          <a:xfrm rot="10800000">
            <a:off x="5427980" y="432943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Rectangle 5">
            <a:extLst>
              <a:ext uri="{FF2B5EF4-FFF2-40B4-BE49-F238E27FC236}">
                <a16:creationId xmlns:a16="http://schemas.microsoft.com/office/drawing/2014/main" id="{48772779-759E-4A43-A288-D915ED68B8A7}"/>
              </a:ext>
            </a:extLst>
          </p:cNvPr>
          <p:cNvSpPr/>
          <p:nvPr/>
        </p:nvSpPr>
        <p:spPr>
          <a:xfrm>
            <a:off x="1018540" y="324006"/>
            <a:ext cx="6096000" cy="5447645"/>
          </a:xfrm>
          <a:prstGeom prst="rect">
            <a:avLst/>
          </a:prstGeom>
        </p:spPr>
        <p:txBody>
          <a:bodyPr>
            <a:spAutoFit/>
          </a:bodyPr>
          <a:lstStyle/>
          <a:p>
            <a:pPr marL="342900" marR="0" lvl="0" indent="-342900">
              <a:spcBef>
                <a:spcPts val="0"/>
              </a:spcBef>
              <a:spcAft>
                <a:spcPts val="0"/>
              </a:spcAft>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US Vaccines Data</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Description</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Using US Vaccines and Schools data – perform</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exploratory analysis</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Statistical analysis</a:t>
            </a:r>
          </a:p>
          <a:p>
            <a:pPr marL="2057400" marR="0" lvl="4" indent="-228600">
              <a:spcBef>
                <a:spcPts val="0"/>
              </a:spcBef>
              <a:spcAft>
                <a:spcPts val="0"/>
              </a:spcAft>
              <a:buFont typeface="Courier New" panose="02070309020205020404" pitchFamily="49" charset="0"/>
              <a:buChar char="o"/>
            </a:pPr>
            <a:r>
              <a:rPr lang="en-US" sz="1200" dirty="0">
                <a:latin typeface="Calibri" panose="020F0502020204030204" pitchFamily="34" charset="0"/>
                <a:ea typeface="Calibri" panose="020F0502020204030204" pitchFamily="34" charset="0"/>
                <a:cs typeface="Times New Roman" panose="02020603050405020304" pitchFamily="18" charset="0"/>
              </a:rPr>
              <a:t>Null Hypothesis Significance test</a:t>
            </a:r>
          </a:p>
          <a:p>
            <a:pPr marL="2057400" marR="0" lvl="4" indent="-228600">
              <a:spcBef>
                <a:spcPts val="0"/>
              </a:spcBef>
              <a:spcAft>
                <a:spcPts val="0"/>
              </a:spcAft>
              <a:buFont typeface="Courier New" panose="02070309020205020404" pitchFamily="49" charset="0"/>
              <a:buChar char="o"/>
            </a:pPr>
            <a:r>
              <a:rPr lang="en-US" sz="1200" dirty="0">
                <a:latin typeface="Calibri" panose="020F0502020204030204" pitchFamily="34" charset="0"/>
                <a:ea typeface="Calibri" panose="020F0502020204030204" pitchFamily="34" charset="0"/>
                <a:cs typeface="Times New Roman" panose="02020603050405020304" pitchFamily="18" charset="0"/>
              </a:rPr>
              <a:t>Confidence Interval</a:t>
            </a:r>
          </a:p>
          <a:p>
            <a:pPr marL="2057400" marR="0" lvl="4" indent="-228600">
              <a:spcBef>
                <a:spcPts val="0"/>
              </a:spcBef>
              <a:spcAft>
                <a:spcPts val="0"/>
              </a:spcAft>
              <a:buFont typeface="Courier New" panose="02070309020205020404" pitchFamily="49" charset="0"/>
              <a:buChar char="o"/>
            </a:pPr>
            <a:r>
              <a:rPr lang="en-US" sz="1200" dirty="0">
                <a:latin typeface="Calibri" panose="020F0502020204030204" pitchFamily="34" charset="0"/>
                <a:ea typeface="Calibri" panose="020F0502020204030204" pitchFamily="34" charset="0"/>
                <a:cs typeface="Times New Roman" panose="02020603050405020304" pitchFamily="18" charset="0"/>
              </a:rPr>
              <a:t>Bayesian distribution high density interval</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Predictive Analysis</a:t>
            </a:r>
          </a:p>
          <a:p>
            <a:pPr marL="2057400" marR="0" lvl="4" indent="-228600">
              <a:spcBef>
                <a:spcPts val="0"/>
              </a:spcBef>
              <a:spcAft>
                <a:spcPts val="0"/>
              </a:spcAft>
              <a:buFont typeface="Courier New" panose="02070309020205020404" pitchFamily="49" charset="0"/>
              <a:buChar char="o"/>
            </a:pPr>
            <a:r>
              <a:rPr lang="en-US" sz="1200" dirty="0">
                <a:latin typeface="Calibri" panose="020F0502020204030204" pitchFamily="34" charset="0"/>
                <a:ea typeface="Calibri" panose="020F0502020204030204" pitchFamily="34" charset="0"/>
                <a:cs typeface="Times New Roman" panose="02020603050405020304" pitchFamily="18" charset="0"/>
              </a:rPr>
              <a:t>Build general linear model</a:t>
            </a:r>
          </a:p>
          <a:p>
            <a:pPr marL="2057400" marR="0" lvl="4" indent="-228600">
              <a:spcBef>
                <a:spcPts val="0"/>
              </a:spcBef>
              <a:spcAft>
                <a:spcPts val="0"/>
              </a:spcAft>
              <a:buFont typeface="Courier New" panose="02070309020205020404" pitchFamily="49" charset="0"/>
              <a:buChar char="o"/>
            </a:pPr>
            <a:r>
              <a:rPr lang="en-US" sz="1200" dirty="0">
                <a:latin typeface="Calibri" panose="020F0502020204030204" pitchFamily="34" charset="0"/>
                <a:ea typeface="Calibri" panose="020F0502020204030204" pitchFamily="34" charset="0"/>
                <a:cs typeface="Times New Roman" panose="02020603050405020304" pitchFamily="18" charset="0"/>
              </a:rPr>
              <a:t>Multiple linear regression model</a:t>
            </a:r>
          </a:p>
          <a:p>
            <a:pPr marL="2057400" marR="0" lvl="4" indent="-228600">
              <a:spcBef>
                <a:spcPts val="0"/>
              </a:spcBef>
              <a:spcAft>
                <a:spcPts val="0"/>
              </a:spcAft>
              <a:buFont typeface="Courier New" panose="02070309020205020404" pitchFamily="49" charset="0"/>
              <a:buChar char="o"/>
            </a:pPr>
            <a:r>
              <a:rPr lang="en-US" sz="1200" dirty="0">
                <a:latin typeface="Calibri" panose="020F0502020204030204" pitchFamily="34" charset="0"/>
                <a:ea typeface="Calibri" panose="020F0502020204030204" pitchFamily="34" charset="0"/>
                <a:cs typeface="Times New Roman" panose="02020603050405020304" pitchFamily="18" charset="0"/>
              </a:rPr>
              <a:t>Bayesian Approach to Multiple Regression Analysis</a:t>
            </a:r>
          </a:p>
          <a:p>
            <a:pPr marL="2057400" marR="0" lvl="4" indent="-228600">
              <a:spcBef>
                <a:spcPts val="0"/>
              </a:spcBef>
              <a:spcAft>
                <a:spcPts val="0"/>
              </a:spcAft>
              <a:buFont typeface="Courier New" panose="02070309020205020404" pitchFamily="49" charset="0"/>
              <a:buChar char="o"/>
            </a:pPr>
            <a:r>
              <a:rPr lang="en-US" sz="1200" dirty="0">
                <a:latin typeface="Calibri" panose="020F0502020204030204" pitchFamily="34" charset="0"/>
                <a:ea typeface="Calibri" panose="020F0502020204030204" pitchFamily="34" charset="0"/>
                <a:cs typeface="Times New Roman" panose="02020603050405020304" pitchFamily="18" charset="0"/>
              </a:rPr>
              <a:t>Finally, Comparison to lm (): NHST vs Alternative Hypothesis</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Technology</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R</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Learnings</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Explore the characteristics of population using Statistical inferences </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Population &amp; Sample</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Sampling distribution</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Central limit theorem</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Law of large numbers</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area under the curve &amp; central region</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Reasoning with statistical inferences</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Confidence interval vs Highest density interval</a:t>
            </a:r>
          </a:p>
          <a:p>
            <a:pPr marL="1600200" lvl="3" indent="-228600">
              <a:buFont typeface="Symbol" pitchFamily="2" charset="2"/>
              <a:buChar char=""/>
            </a:pPr>
            <a:r>
              <a:rPr lang="en-US" sz="1200" dirty="0">
                <a:latin typeface="Calibri" panose="020F0502020204030204" pitchFamily="34" charset="0"/>
                <a:cs typeface="Times New Roman" panose="02020603050405020304" pitchFamily="18" charset="0"/>
              </a:rPr>
              <a:t>Null Hypothesis Significance test (NHST)</a:t>
            </a:r>
          </a:p>
          <a:p>
            <a:pPr marL="1600200" lvl="3" indent="-228600">
              <a:buFont typeface="Symbol" pitchFamily="2" charset="2"/>
              <a:buChar char=""/>
            </a:pPr>
            <a:r>
              <a:rPr lang="en-US" sz="1200" dirty="0">
                <a:latin typeface="Calibri" panose="020F0502020204030204" pitchFamily="34" charset="0"/>
                <a:cs typeface="Times New Roman" panose="02020603050405020304" pitchFamily="18" charset="0"/>
              </a:rPr>
              <a:t>Bayes theorem </a:t>
            </a:r>
          </a:p>
          <a:p>
            <a:pPr marL="742950" lvl="1" indent="-28575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Source Code</a:t>
            </a:r>
          </a:p>
          <a:p>
            <a:pPr marL="1143000" lvl="2" indent="-228600">
              <a:buFont typeface="Wingdings" pitchFamily="2" charset="2"/>
              <a:buChar char=""/>
            </a:pPr>
            <a:r>
              <a:rPr lang="en-US" sz="1200" u="sng" dirty="0">
                <a:solidFill>
                  <a:srgbClr val="0563C1"/>
                </a:solidFill>
                <a:latin typeface="AppleSystemUIFont"/>
                <a:hlinkClick r:id="rId2">
                  <a:extLst>
                    <a:ext uri="{A12FA001-AC4F-418D-AE19-62706E023703}">
                      <ahyp:hlinkClr xmlns:ahyp="http://schemas.microsoft.com/office/drawing/2018/hyperlinkcolor" val="tx"/>
                    </a:ext>
                  </a:extLst>
                </a:hlinkClick>
              </a:rPr>
              <a:t>https://github.com/sathish-rajendiran/ist772/tree/main/Final_Project</a:t>
            </a:r>
            <a:endParaRPr lang="en-US" sz="1200" u="sng" dirty="0">
              <a:solidFill>
                <a:srgbClr val="0563C1"/>
              </a:solidFill>
              <a:latin typeface="AppleSystemUIFont"/>
            </a:endParaRPr>
          </a:p>
          <a:p>
            <a:pPr marL="1600200" lvl="3" indent="-228600">
              <a:buFont typeface="Symbol" pitchFamily="2" charset="2"/>
              <a:buChar char=""/>
            </a:pPr>
            <a:endParaRPr lang="en-US" sz="1200" dirty="0">
              <a:latin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837BFFBE-8578-7545-9980-B2BF38F7C6E6}"/>
              </a:ext>
            </a:extLst>
          </p:cNvPr>
          <p:cNvSpPr txBox="1"/>
          <p:nvPr/>
        </p:nvSpPr>
        <p:spPr>
          <a:xfrm>
            <a:off x="1579418" y="590204"/>
            <a:ext cx="184731" cy="369332"/>
          </a:xfrm>
          <a:prstGeom prst="rect">
            <a:avLst/>
          </a:prstGeom>
          <a:noFill/>
        </p:spPr>
        <p:txBody>
          <a:bodyPr wrap="none" rtlCol="0">
            <a:spAutoFit/>
          </a:bodyPr>
          <a:lstStyle/>
          <a:p>
            <a:endParaRPr lang="en-US" dirty="0"/>
          </a:p>
        </p:txBody>
      </p:sp>
      <p:pic>
        <p:nvPicPr>
          <p:cNvPr id="11" name="Picture 10" descr="Chart, histogram&#10;&#10;Description automatically generated">
            <a:extLst>
              <a:ext uri="{FF2B5EF4-FFF2-40B4-BE49-F238E27FC236}">
                <a16:creationId xmlns:a16="http://schemas.microsoft.com/office/drawing/2014/main" id="{3A83A4E3-0571-BC48-86F1-678389460876}"/>
              </a:ext>
            </a:extLst>
          </p:cNvPr>
          <p:cNvPicPr/>
          <p:nvPr/>
        </p:nvPicPr>
        <p:blipFill>
          <a:blip r:embed="rId3"/>
          <a:stretch>
            <a:fillRect/>
          </a:stretch>
        </p:blipFill>
        <p:spPr>
          <a:xfrm>
            <a:off x="7465059" y="304243"/>
            <a:ext cx="3415260" cy="3012439"/>
          </a:xfrm>
          <a:prstGeom prst="rect">
            <a:avLst/>
          </a:prstGeom>
        </p:spPr>
      </p:pic>
      <p:pic>
        <p:nvPicPr>
          <p:cNvPr id="12" name="Picture 11" descr="Chart, histogram&#10;&#10;Description automatically generated">
            <a:extLst>
              <a:ext uri="{FF2B5EF4-FFF2-40B4-BE49-F238E27FC236}">
                <a16:creationId xmlns:a16="http://schemas.microsoft.com/office/drawing/2014/main" id="{BC8FC056-6D53-3647-A4F8-4AF8AA323AA1}"/>
              </a:ext>
            </a:extLst>
          </p:cNvPr>
          <p:cNvPicPr/>
          <p:nvPr/>
        </p:nvPicPr>
        <p:blipFill>
          <a:blip r:embed="rId4"/>
          <a:stretch>
            <a:fillRect/>
          </a:stretch>
        </p:blipFill>
        <p:spPr>
          <a:xfrm>
            <a:off x="7465059" y="3541319"/>
            <a:ext cx="3532679" cy="2874148"/>
          </a:xfrm>
          <a:prstGeom prst="rect">
            <a:avLst/>
          </a:prstGeom>
        </p:spPr>
      </p:pic>
    </p:spTree>
    <p:extLst>
      <p:ext uri="{BB962C8B-B14F-4D97-AF65-F5344CB8AC3E}">
        <p14:creationId xmlns:p14="http://schemas.microsoft.com/office/powerpoint/2010/main" val="20355483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98808694-5A29-044C-8E49-C8CA4C3A2747}"/>
              </a:ext>
            </a:extLst>
          </p:cNvPr>
          <p:cNvSpPr>
            <a:spLocks/>
          </p:cNvSpPr>
          <p:nvPr/>
        </p:nvSpPr>
        <p:spPr bwMode="auto">
          <a:xfrm>
            <a:off x="0" y="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a:extLst>
              <a:ext uri="{FF2B5EF4-FFF2-40B4-BE49-F238E27FC236}">
                <a16:creationId xmlns:a16="http://schemas.microsoft.com/office/drawing/2014/main" id="{4D40ECB9-562A-E747-8C58-76356FD92A9B}"/>
              </a:ext>
            </a:extLst>
          </p:cNvPr>
          <p:cNvSpPr>
            <a:spLocks/>
          </p:cNvSpPr>
          <p:nvPr/>
        </p:nvSpPr>
        <p:spPr bwMode="auto">
          <a:xfrm rot="10800000">
            <a:off x="5427980" y="432943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Rectangle 1">
            <a:extLst>
              <a:ext uri="{FF2B5EF4-FFF2-40B4-BE49-F238E27FC236}">
                <a16:creationId xmlns:a16="http://schemas.microsoft.com/office/drawing/2014/main" id="{ACE96355-B7FE-B349-9644-FDC0F2BDDB64}"/>
              </a:ext>
            </a:extLst>
          </p:cNvPr>
          <p:cNvSpPr/>
          <p:nvPr/>
        </p:nvSpPr>
        <p:spPr>
          <a:xfrm>
            <a:off x="1109981" y="359638"/>
            <a:ext cx="6543040" cy="3785652"/>
          </a:xfrm>
          <a:prstGeom prst="rect">
            <a:avLst/>
          </a:prstGeom>
        </p:spPr>
        <p:txBody>
          <a:bodyPr wrap="square">
            <a:spAutoFit/>
          </a:bodyPr>
          <a:lstStyle/>
          <a:p>
            <a:pPr marL="342900" indent="-342900">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Traffic Collision Analysis </a:t>
            </a:r>
          </a:p>
          <a:p>
            <a:pPr marL="742950" lvl="1" indent="-28575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Description</a:t>
            </a:r>
          </a:p>
          <a:p>
            <a:pPr lvl="2"/>
            <a:r>
              <a:rPr lang="en-US" sz="1200" dirty="0">
                <a:latin typeface="Calibri" panose="020F0502020204030204" pitchFamily="34" charset="0"/>
                <a:cs typeface="Times New Roman" panose="02020603050405020304" pitchFamily="18" charset="0"/>
              </a:rPr>
              <a:t>    As the second largest in the United States, Los Angeles has traffic challenges due to a large and growing population and an increase in the number of cars. A better understanding of the factors that contribute to accidents can help government officials, companies, citizens, and other interested parties to understand how to make the city safer and more drivable.  </a:t>
            </a:r>
          </a:p>
          <a:p>
            <a:pPr lvl="2"/>
            <a:endParaRPr lang="en-US" sz="1200" dirty="0">
              <a:latin typeface="Calibri" panose="020F0502020204030204" pitchFamily="34" charset="0"/>
              <a:cs typeface="Times New Roman" panose="02020603050405020304" pitchFamily="18" charset="0"/>
            </a:endParaRPr>
          </a:p>
          <a:p>
            <a:pPr lvl="2"/>
            <a:r>
              <a:rPr lang="en-US" sz="1200" dirty="0">
                <a:latin typeface="Calibri" panose="020F0502020204030204" pitchFamily="34" charset="0"/>
                <a:cs typeface="Times New Roman" panose="02020603050405020304" pitchFamily="18" charset="0"/>
              </a:rPr>
              <a:t>The goal is to explore the trends and correlations between the data to provide useful information that can help answer our proposed analysis questions: </a:t>
            </a:r>
          </a:p>
          <a:p>
            <a:pPr marL="1600200" lvl="3" indent="-228600">
              <a:buFont typeface="Wingdings" pitchFamily="2" charset="2"/>
              <a:buChar char=""/>
            </a:pPr>
            <a:r>
              <a:rPr lang="en-US" sz="1200" dirty="0">
                <a:latin typeface="Calibri" panose="020F0502020204030204" pitchFamily="34" charset="0"/>
                <a:cs typeface="Times New Roman" panose="02020603050405020304" pitchFamily="18" charset="0"/>
              </a:rPr>
              <a:t>What are the most dangerous intersections? </a:t>
            </a:r>
          </a:p>
          <a:p>
            <a:pPr marL="1600200" lvl="3" indent="-228600">
              <a:buFont typeface="Wingdings" pitchFamily="2" charset="2"/>
              <a:buChar char=""/>
            </a:pPr>
            <a:r>
              <a:rPr lang="en-US" sz="1200" dirty="0">
                <a:latin typeface="Calibri" panose="020F0502020204030204" pitchFamily="34" charset="0"/>
                <a:cs typeface="Times New Roman" panose="02020603050405020304" pitchFamily="18" charset="0"/>
              </a:rPr>
              <a:t>What are the most common collision areas in Los Angeles? </a:t>
            </a:r>
          </a:p>
          <a:p>
            <a:pPr marL="1600200" lvl="3" indent="-228600">
              <a:buFont typeface="Wingdings" pitchFamily="2" charset="2"/>
              <a:buChar char=""/>
            </a:pPr>
            <a:r>
              <a:rPr lang="en-US" sz="1200" dirty="0">
                <a:latin typeface="Calibri" panose="020F0502020204030204" pitchFamily="34" charset="0"/>
                <a:cs typeface="Times New Roman" panose="02020603050405020304" pitchFamily="18" charset="0"/>
              </a:rPr>
              <a:t>What are the best/worst times of the day for accidents? Best/worst month? </a:t>
            </a:r>
          </a:p>
          <a:p>
            <a:pPr marL="1600200" lvl="3" indent="-228600">
              <a:buFont typeface="Wingdings" pitchFamily="2" charset="2"/>
              <a:buChar char=""/>
            </a:pPr>
            <a:r>
              <a:rPr lang="en-US" sz="1200" dirty="0">
                <a:latin typeface="Calibri" panose="020F0502020204030204" pitchFamily="34" charset="0"/>
                <a:cs typeface="Times New Roman" panose="02020603050405020304" pitchFamily="18" charset="0"/>
              </a:rPr>
              <a:t>What is the demographic makeup of victims in collisions? </a:t>
            </a:r>
          </a:p>
          <a:p>
            <a:pPr marL="1600200" lvl="3" indent="-228600">
              <a:buFont typeface="Wingdings" pitchFamily="2" charset="2"/>
              <a:buChar char=""/>
            </a:pPr>
            <a:r>
              <a:rPr lang="en-US" sz="1200" dirty="0">
                <a:latin typeface="Calibri" panose="020F0502020204030204" pitchFamily="34" charset="0"/>
                <a:cs typeface="Times New Roman" panose="02020603050405020304" pitchFamily="18" charset="0"/>
              </a:rPr>
              <a:t>What is the relationship between income and collision victims? </a:t>
            </a:r>
          </a:p>
          <a:p>
            <a:pPr marL="1600200" lvl="3" indent="-228600">
              <a:buFont typeface="Wingdings" pitchFamily="2" charset="2"/>
              <a:buChar char=""/>
            </a:pPr>
            <a:r>
              <a:rPr lang="en-US" sz="1200" dirty="0">
                <a:latin typeface="Calibri" panose="020F0502020204030204" pitchFamily="34" charset="0"/>
                <a:cs typeface="Times New Roman" panose="02020603050405020304" pitchFamily="18" charset="0"/>
              </a:rPr>
              <a:t>Do certain temperatures or weather play a factor?</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Technology</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Python</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Source Code</a:t>
            </a:r>
          </a:p>
          <a:p>
            <a:pPr marL="1143000" marR="0" lvl="2" indent="-228600">
              <a:spcBef>
                <a:spcPts val="0"/>
              </a:spcBef>
              <a:spcAft>
                <a:spcPts val="0"/>
              </a:spcAft>
              <a:buFont typeface="Wingdings" pitchFamily="2" charset="2"/>
              <a:buChar char=""/>
            </a:pPr>
            <a:r>
              <a:rPr lang="en-US" sz="1200" u="sng" dirty="0">
                <a:solidFill>
                  <a:srgbClr val="0563C1"/>
                </a:solidFill>
                <a:latin typeface="Calibri" panose="020F0502020204030204" pitchFamily="34" charset="0"/>
                <a:ea typeface="Calibri" panose="020F0502020204030204" pitchFamily="34" charset="0"/>
                <a:cs typeface="Times New Roman" panose="02020603050405020304" pitchFamily="18" charset="0"/>
                <a:hlinkClick r:id="rId2"/>
              </a:rPr>
              <a:t>https://github.com/sathish-rajendiran/ist652/tree/main/Project/Final_Submission</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descr="Graphical user interface, application&#10;&#10;Description automatically generated">
            <a:extLst>
              <a:ext uri="{FF2B5EF4-FFF2-40B4-BE49-F238E27FC236}">
                <a16:creationId xmlns:a16="http://schemas.microsoft.com/office/drawing/2014/main" id="{1DE6ED4A-125B-1340-AC1D-37BC039679B8}"/>
              </a:ext>
            </a:extLst>
          </p:cNvPr>
          <p:cNvPicPr/>
          <p:nvPr/>
        </p:nvPicPr>
        <p:blipFill>
          <a:blip r:embed="rId3"/>
          <a:stretch>
            <a:fillRect/>
          </a:stretch>
        </p:blipFill>
        <p:spPr>
          <a:xfrm>
            <a:off x="7810500" y="821695"/>
            <a:ext cx="4170680" cy="2409190"/>
          </a:xfrm>
          <a:prstGeom prst="rect">
            <a:avLst/>
          </a:prstGeom>
        </p:spPr>
      </p:pic>
      <p:pic>
        <p:nvPicPr>
          <p:cNvPr id="6" name="Picture 5" descr="Timeline&#10;&#10;Description automatically generated">
            <a:extLst>
              <a:ext uri="{FF2B5EF4-FFF2-40B4-BE49-F238E27FC236}">
                <a16:creationId xmlns:a16="http://schemas.microsoft.com/office/drawing/2014/main" id="{0A083EEE-B0FE-5A4E-B1A0-54FC33F2D41E}"/>
              </a:ext>
            </a:extLst>
          </p:cNvPr>
          <p:cNvPicPr/>
          <p:nvPr/>
        </p:nvPicPr>
        <p:blipFill>
          <a:blip r:embed="rId4"/>
          <a:stretch>
            <a:fillRect/>
          </a:stretch>
        </p:blipFill>
        <p:spPr>
          <a:xfrm>
            <a:off x="7914639" y="3507744"/>
            <a:ext cx="3312161" cy="2528571"/>
          </a:xfrm>
          <a:prstGeom prst="rect">
            <a:avLst/>
          </a:prstGeom>
        </p:spPr>
      </p:pic>
    </p:spTree>
    <p:extLst>
      <p:ext uri="{BB962C8B-B14F-4D97-AF65-F5344CB8AC3E}">
        <p14:creationId xmlns:p14="http://schemas.microsoft.com/office/powerpoint/2010/main" val="35126317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98808694-5A29-044C-8E49-C8CA4C3A2747}"/>
              </a:ext>
            </a:extLst>
          </p:cNvPr>
          <p:cNvSpPr>
            <a:spLocks/>
          </p:cNvSpPr>
          <p:nvPr/>
        </p:nvSpPr>
        <p:spPr bwMode="auto">
          <a:xfrm>
            <a:off x="0" y="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a:extLst>
              <a:ext uri="{FF2B5EF4-FFF2-40B4-BE49-F238E27FC236}">
                <a16:creationId xmlns:a16="http://schemas.microsoft.com/office/drawing/2014/main" id="{4D40ECB9-562A-E747-8C58-76356FD92A9B}"/>
              </a:ext>
            </a:extLst>
          </p:cNvPr>
          <p:cNvSpPr>
            <a:spLocks/>
          </p:cNvSpPr>
          <p:nvPr/>
        </p:nvSpPr>
        <p:spPr bwMode="auto">
          <a:xfrm rot="10800000">
            <a:off x="5427980" y="432943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Rectangle 1">
            <a:extLst>
              <a:ext uri="{FF2B5EF4-FFF2-40B4-BE49-F238E27FC236}">
                <a16:creationId xmlns:a16="http://schemas.microsoft.com/office/drawing/2014/main" id="{30EBDB1E-5CB3-EB4D-9235-B9408C7DD4D0}"/>
              </a:ext>
            </a:extLst>
          </p:cNvPr>
          <p:cNvSpPr/>
          <p:nvPr/>
        </p:nvSpPr>
        <p:spPr>
          <a:xfrm>
            <a:off x="904240" y="376654"/>
            <a:ext cx="10688320" cy="6278642"/>
          </a:xfrm>
          <a:prstGeom prst="rect">
            <a:avLst/>
          </a:prstGeom>
        </p:spPr>
        <p:txBody>
          <a:bodyPr wrap="square">
            <a:spAutoFit/>
          </a:bodyPr>
          <a:lstStyle/>
          <a:p>
            <a:pPr marL="342900" marR="0" lvl="0" indent="-342900">
              <a:spcBef>
                <a:spcPts val="0"/>
              </a:spcBef>
              <a:spcAft>
                <a:spcPts val="0"/>
              </a:spcAft>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Computer Vision on Google Landmarks Data</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Description</a:t>
            </a:r>
          </a:p>
          <a:p>
            <a:pPr marL="914400" marR="0" indent="457200">
              <a:spcBef>
                <a:spcPts val="0"/>
              </a:spcBef>
              <a:spcAft>
                <a:spcPts val="0"/>
              </a:spcAft>
            </a:pPr>
            <a:r>
              <a:rPr lang="en-US" sz="1200" dirty="0">
                <a:latin typeface="Calibri" panose="020F0502020204030204" pitchFamily="34" charset="0"/>
                <a:ea typeface="Calibri" panose="020F0502020204030204" pitchFamily="34" charset="0"/>
                <a:cs typeface="Times New Roman" panose="02020603050405020304" pitchFamily="18" charset="0"/>
              </a:rPr>
              <a:t>The project team has chosen the data set that comes from the interesting Kaggle competition “Image retrieval using Google Landmarks data”. The objective was to predict the images correctly by labels, using deep learning techniques (convolutional neural networks) and to compare the results with traditional models, such as Decision tree, k-Nearest Neighbors, Support Vector Machines and Random Forest. In addition, the team investigated the configuration of the architecture of convolutional neural networks (CNNs) and explored hyperparameter-tuning for model-fitting to determine whether CNNs are better than traditional classification algorithms for an image classification task. </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Technology</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R &amp; Weka</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Learnings</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Data mining tasks</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Classification, Clustering and Association rule mining</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Description vs Prediction</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Correlation vs Causation</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Data Transformation</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Sampling methods</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Association rule</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Support, Confidence and Lift</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Apriori principle</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Clustering</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Partitional vs Hierarchical</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Distance measures</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Model evaluation</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Overfitting, Hold-out, cross validation</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Precision, recall &amp; F-measure</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Speed, robustness, scalability &amp; Interpretability</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Bayes theorem</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Conditional vs joint probabilities</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Naïve Bayes classifier</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k-Nearest Neighbor</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Support vector machines</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Source Code</a:t>
            </a:r>
          </a:p>
          <a:p>
            <a:r>
              <a:rPr lang="en-US" sz="1200" u="sng" dirty="0">
                <a:solidFill>
                  <a:srgbClr val="0563C1"/>
                </a:solidFill>
                <a:latin typeface="AppleSystemUIFont"/>
                <a:ea typeface="Calibri" panose="020F0502020204030204" pitchFamily="34" charset="0"/>
                <a:cs typeface="AppleSystemUIFont"/>
                <a:hlinkClick r:id="rId2"/>
              </a:rPr>
              <a:t>https://github.com/sathish-rajendiran/ist707/tree/main/Final_Project</a:t>
            </a:r>
            <a:r>
              <a:rPr lang="en-US" dirty="0"/>
              <a:t> </a:t>
            </a:r>
          </a:p>
        </p:txBody>
      </p:sp>
      <p:pic>
        <p:nvPicPr>
          <p:cNvPr id="6" name="Picture 5" descr="Diagram, text&#10;&#10;Description automatically generated">
            <a:extLst>
              <a:ext uri="{FF2B5EF4-FFF2-40B4-BE49-F238E27FC236}">
                <a16:creationId xmlns:a16="http://schemas.microsoft.com/office/drawing/2014/main" id="{53DFD5F7-C15B-4049-A6B5-405801D42F8F}"/>
              </a:ext>
            </a:extLst>
          </p:cNvPr>
          <p:cNvPicPr/>
          <p:nvPr/>
        </p:nvPicPr>
        <p:blipFill>
          <a:blip r:embed="rId3"/>
          <a:stretch>
            <a:fillRect/>
          </a:stretch>
        </p:blipFill>
        <p:spPr>
          <a:xfrm>
            <a:off x="7152639" y="1899920"/>
            <a:ext cx="3596641" cy="4581425"/>
          </a:xfrm>
          <a:prstGeom prst="rect">
            <a:avLst/>
          </a:prstGeom>
        </p:spPr>
      </p:pic>
    </p:spTree>
    <p:extLst>
      <p:ext uri="{BB962C8B-B14F-4D97-AF65-F5344CB8AC3E}">
        <p14:creationId xmlns:p14="http://schemas.microsoft.com/office/powerpoint/2010/main" val="32955558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98808694-5A29-044C-8E49-C8CA4C3A2747}"/>
              </a:ext>
            </a:extLst>
          </p:cNvPr>
          <p:cNvSpPr>
            <a:spLocks/>
          </p:cNvSpPr>
          <p:nvPr/>
        </p:nvSpPr>
        <p:spPr bwMode="auto">
          <a:xfrm>
            <a:off x="0" y="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a:extLst>
              <a:ext uri="{FF2B5EF4-FFF2-40B4-BE49-F238E27FC236}">
                <a16:creationId xmlns:a16="http://schemas.microsoft.com/office/drawing/2014/main" id="{4D40ECB9-562A-E747-8C58-76356FD92A9B}"/>
              </a:ext>
            </a:extLst>
          </p:cNvPr>
          <p:cNvSpPr>
            <a:spLocks/>
          </p:cNvSpPr>
          <p:nvPr/>
        </p:nvSpPr>
        <p:spPr bwMode="auto">
          <a:xfrm rot="10800000">
            <a:off x="5427980" y="432943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Rectangle 1">
            <a:extLst>
              <a:ext uri="{FF2B5EF4-FFF2-40B4-BE49-F238E27FC236}">
                <a16:creationId xmlns:a16="http://schemas.microsoft.com/office/drawing/2014/main" id="{2971295B-0C4B-384B-8D51-FCAA26F3AFF3}"/>
              </a:ext>
            </a:extLst>
          </p:cNvPr>
          <p:cNvSpPr/>
          <p:nvPr/>
        </p:nvSpPr>
        <p:spPr>
          <a:xfrm>
            <a:off x="1016000" y="365651"/>
            <a:ext cx="6096000" cy="2308324"/>
          </a:xfrm>
          <a:prstGeom prst="rect">
            <a:avLst/>
          </a:prstGeom>
        </p:spPr>
        <p:txBody>
          <a:bodyPr>
            <a:spAutoFit/>
          </a:bodyPr>
          <a:lstStyle/>
          <a:p>
            <a:pPr marL="342900" marR="0" lvl="0" indent="-342900">
              <a:spcBef>
                <a:spcPts val="0"/>
              </a:spcBef>
              <a:spcAft>
                <a:spcPts val="0"/>
              </a:spcAft>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Predicting Athletes Sponsorship</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Description</a:t>
            </a:r>
          </a:p>
          <a:p>
            <a:pPr lvl="2"/>
            <a:r>
              <a:rPr lang="en-US" sz="1200" dirty="0">
                <a:latin typeface="Calibri" panose="020F0502020204030204" pitchFamily="34" charset="0"/>
                <a:ea typeface="Calibri" panose="020F0502020204030204" pitchFamily="34" charset="0"/>
                <a:cs typeface="Times New Roman" panose="02020603050405020304" pitchFamily="18" charset="0"/>
              </a:rPr>
              <a:t>Predicting Athlete sponsorship with 2016 Rio Olympic games data </a:t>
            </a:r>
          </a:p>
          <a:p>
            <a:pPr marL="1600200" lvl="3" indent="-228600">
              <a:buFont typeface="Wingdings" pitchFamily="2" charset="2"/>
              <a:buChar char=""/>
            </a:pPr>
            <a:r>
              <a:rPr lang="en-US" sz="1200" dirty="0">
                <a:latin typeface="Calibri" panose="020F0502020204030204" pitchFamily="34" charset="0"/>
                <a:cs typeface="Times New Roman" panose="02020603050405020304" pitchFamily="18" charset="0"/>
              </a:rPr>
              <a:t>Does an athlete’s estimated BMI affect their chances of winning a medal?</a:t>
            </a:r>
          </a:p>
          <a:p>
            <a:pPr marL="1600200" lvl="3" indent="-228600">
              <a:buFont typeface="Wingdings" pitchFamily="2" charset="2"/>
              <a:buChar char=""/>
            </a:pPr>
            <a:r>
              <a:rPr lang="en-US" sz="1200" dirty="0">
                <a:latin typeface="Calibri" panose="020F0502020204030204" pitchFamily="34" charset="0"/>
                <a:cs typeface="Times New Roman" panose="02020603050405020304" pitchFamily="18" charset="0"/>
              </a:rPr>
              <a:t>Is there a relationship between country and number of medals won?</a:t>
            </a:r>
          </a:p>
          <a:p>
            <a:pPr marL="1600200" lvl="3" indent="-228600">
              <a:buFont typeface="Wingdings" pitchFamily="2" charset="2"/>
              <a:buChar char=""/>
            </a:pPr>
            <a:r>
              <a:rPr lang="en-US" sz="1200" dirty="0">
                <a:latin typeface="Calibri" panose="020F0502020204030204" pitchFamily="34" charset="0"/>
                <a:cs typeface="Times New Roman" panose="02020603050405020304" pitchFamily="18" charset="0"/>
              </a:rPr>
              <a:t>Which athletes are most likely to be sponsored?</a:t>
            </a:r>
          </a:p>
          <a:p>
            <a:pPr marL="1143000" marR="0" indent="228600">
              <a:spcBef>
                <a:spcPts val="0"/>
              </a:spcBef>
              <a:spcAft>
                <a:spcPts val="0"/>
              </a:spcAft>
            </a:pPr>
            <a:r>
              <a:rPr lang="en-US" sz="1200" dirty="0">
                <a:latin typeface="Calibri" panose="020F0502020204030204" pitchFamily="34" charset="0"/>
                <a:ea typeface="Calibri" panose="020F0502020204030204" pitchFamily="34" charset="0"/>
                <a:cs typeface="Times New Roman" panose="02020603050405020304" pitchFamily="18" charset="0"/>
              </a:rPr>
              <a:t> </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Technology</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R</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Source Code</a:t>
            </a:r>
          </a:p>
          <a:p>
            <a:pPr marL="1143000" marR="0" lvl="2" indent="-228600">
              <a:spcBef>
                <a:spcPts val="0"/>
              </a:spcBef>
              <a:spcAft>
                <a:spcPts val="0"/>
              </a:spcAft>
              <a:buFont typeface="Wingdings" pitchFamily="2" charset="2"/>
              <a:buChar char=""/>
            </a:pPr>
            <a:r>
              <a:rPr lang="en-US" sz="1200" u="sng" dirty="0">
                <a:solidFill>
                  <a:srgbClr val="0563C1"/>
                </a:solidFill>
                <a:latin typeface="AppleSystemUIFont"/>
                <a:ea typeface="Calibri" panose="020F0502020204030204" pitchFamily="34" charset="0"/>
                <a:cs typeface="AppleSystemUIFont"/>
                <a:hlinkClick r:id="rId2"/>
              </a:rPr>
              <a:t>https://github.com/sathish-rajendiran/ist687/tree/main/Final_Project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descr="Chart&#10;&#10;Description automatically generated">
            <a:extLst>
              <a:ext uri="{FF2B5EF4-FFF2-40B4-BE49-F238E27FC236}">
                <a16:creationId xmlns:a16="http://schemas.microsoft.com/office/drawing/2014/main" id="{177FF1CA-DD8C-0140-BED4-0699A9F2FDD2}"/>
              </a:ext>
            </a:extLst>
          </p:cNvPr>
          <p:cNvPicPr/>
          <p:nvPr/>
        </p:nvPicPr>
        <p:blipFill>
          <a:blip r:embed="rId3"/>
          <a:stretch>
            <a:fillRect/>
          </a:stretch>
        </p:blipFill>
        <p:spPr>
          <a:xfrm>
            <a:off x="1384300" y="3161982"/>
            <a:ext cx="4711700" cy="2964498"/>
          </a:xfrm>
          <a:prstGeom prst="rect">
            <a:avLst/>
          </a:prstGeom>
        </p:spPr>
      </p:pic>
      <p:pic>
        <p:nvPicPr>
          <p:cNvPr id="6" name="Picture 5" descr="A picture containing diagram&#10;&#10;Description automatically generated">
            <a:extLst>
              <a:ext uri="{FF2B5EF4-FFF2-40B4-BE49-F238E27FC236}">
                <a16:creationId xmlns:a16="http://schemas.microsoft.com/office/drawing/2014/main" id="{0A49F0F6-5EE4-3545-94AE-10DF215336F7}"/>
              </a:ext>
            </a:extLst>
          </p:cNvPr>
          <p:cNvPicPr/>
          <p:nvPr/>
        </p:nvPicPr>
        <p:blipFill>
          <a:blip r:embed="rId4"/>
          <a:stretch>
            <a:fillRect/>
          </a:stretch>
        </p:blipFill>
        <p:spPr>
          <a:xfrm>
            <a:off x="6336982" y="3039626"/>
            <a:ext cx="4711700" cy="3086854"/>
          </a:xfrm>
          <a:prstGeom prst="rect">
            <a:avLst/>
          </a:prstGeom>
        </p:spPr>
      </p:pic>
      <p:pic>
        <p:nvPicPr>
          <p:cNvPr id="8" name="Picture 7" descr="A picture containing diagram&#10;&#10;Description automatically generated">
            <a:extLst>
              <a:ext uri="{FF2B5EF4-FFF2-40B4-BE49-F238E27FC236}">
                <a16:creationId xmlns:a16="http://schemas.microsoft.com/office/drawing/2014/main" id="{6BB10C03-F7DE-6A41-973D-E2F9CBFA47B8}"/>
              </a:ext>
            </a:extLst>
          </p:cNvPr>
          <p:cNvPicPr/>
          <p:nvPr/>
        </p:nvPicPr>
        <p:blipFill>
          <a:blip r:embed="rId5"/>
          <a:stretch>
            <a:fillRect/>
          </a:stretch>
        </p:blipFill>
        <p:spPr>
          <a:xfrm>
            <a:off x="7112000" y="321300"/>
            <a:ext cx="4226560" cy="2352675"/>
          </a:xfrm>
          <a:prstGeom prst="rect">
            <a:avLst/>
          </a:prstGeom>
        </p:spPr>
      </p:pic>
    </p:spTree>
    <p:extLst>
      <p:ext uri="{BB962C8B-B14F-4D97-AF65-F5344CB8AC3E}">
        <p14:creationId xmlns:p14="http://schemas.microsoft.com/office/powerpoint/2010/main" val="27439714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98808694-5A29-044C-8E49-C8CA4C3A2747}"/>
              </a:ext>
            </a:extLst>
          </p:cNvPr>
          <p:cNvSpPr>
            <a:spLocks/>
          </p:cNvSpPr>
          <p:nvPr/>
        </p:nvSpPr>
        <p:spPr bwMode="auto">
          <a:xfrm>
            <a:off x="0" y="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a:extLst>
              <a:ext uri="{FF2B5EF4-FFF2-40B4-BE49-F238E27FC236}">
                <a16:creationId xmlns:a16="http://schemas.microsoft.com/office/drawing/2014/main" id="{4D40ECB9-562A-E747-8C58-76356FD92A9B}"/>
              </a:ext>
            </a:extLst>
          </p:cNvPr>
          <p:cNvSpPr>
            <a:spLocks/>
          </p:cNvSpPr>
          <p:nvPr/>
        </p:nvSpPr>
        <p:spPr bwMode="auto">
          <a:xfrm rot="10800000">
            <a:off x="5427980" y="432943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Rectangle 1">
            <a:extLst>
              <a:ext uri="{FF2B5EF4-FFF2-40B4-BE49-F238E27FC236}">
                <a16:creationId xmlns:a16="http://schemas.microsoft.com/office/drawing/2014/main" id="{48C63C17-564E-3644-A327-17E42D8B5D0D}"/>
              </a:ext>
            </a:extLst>
          </p:cNvPr>
          <p:cNvSpPr/>
          <p:nvPr/>
        </p:nvSpPr>
        <p:spPr>
          <a:xfrm>
            <a:off x="1136332" y="376160"/>
            <a:ext cx="6096000" cy="3231654"/>
          </a:xfrm>
          <a:prstGeom prst="rect">
            <a:avLst/>
          </a:prstGeom>
        </p:spPr>
        <p:txBody>
          <a:bodyPr>
            <a:spAutoFit/>
          </a:bodyPr>
          <a:lstStyle/>
          <a:p>
            <a:pPr marL="342900" marR="0" lvl="0" indent="-342900">
              <a:spcBef>
                <a:spcPts val="0"/>
              </a:spcBef>
              <a:spcAft>
                <a:spcPts val="0"/>
              </a:spcAft>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Market Basket Analysis</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Description</a:t>
            </a:r>
          </a:p>
          <a:p>
            <a:pPr lvl="2"/>
            <a:r>
              <a:rPr lang="en-US" sz="1200" dirty="0">
                <a:latin typeface="Calibri" panose="020F0502020204030204" pitchFamily="34" charset="0"/>
                <a:ea typeface="Calibri" panose="020F0502020204030204" pitchFamily="34" charset="0"/>
                <a:cs typeface="Times New Roman" panose="02020603050405020304" pitchFamily="18" charset="0"/>
              </a:rPr>
              <a:t>       Given our customer base of roughly 2,500 households with ~45,000 transactions over 2 years of shopping at a retailer, our goal is to segment and profile our customers based on factors such as income, shopping behavior, and demographics; then use this data to identify frequently paired items to develop a direct mail coupon campaign</a:t>
            </a:r>
          </a:p>
          <a:p>
            <a:pPr marL="1600200" lvl="3" indent="-228600">
              <a:buFont typeface="Wingdings" pitchFamily="2" charset="2"/>
              <a:buChar char=""/>
            </a:pPr>
            <a:r>
              <a:rPr lang="en-US" sz="1200" dirty="0">
                <a:latin typeface="Calibri" panose="020F0502020204030204" pitchFamily="34" charset="0"/>
                <a:cs typeface="Times New Roman" panose="02020603050405020304" pitchFamily="18" charset="0"/>
              </a:rPr>
              <a:t>Who are potential coupon users?</a:t>
            </a:r>
          </a:p>
          <a:p>
            <a:pPr marL="1600200" lvl="3" indent="-228600">
              <a:buFont typeface="Wingdings" pitchFamily="2" charset="2"/>
              <a:buChar char=""/>
            </a:pPr>
            <a:r>
              <a:rPr lang="en-US" sz="1200" dirty="0">
                <a:latin typeface="Calibri" panose="020F0502020204030204" pitchFamily="34" charset="0"/>
                <a:cs typeface="Times New Roman" panose="02020603050405020304" pitchFamily="18" charset="0"/>
              </a:rPr>
              <a:t>What's the relationship between price, quantity, and coupon value?</a:t>
            </a:r>
          </a:p>
          <a:p>
            <a:pPr marL="1600200" lvl="3" indent="-228600">
              <a:buFont typeface="Wingdings" pitchFamily="2" charset="2"/>
              <a:buChar char=""/>
            </a:pPr>
            <a:r>
              <a:rPr lang="en-US" sz="1200" dirty="0">
                <a:latin typeface="Calibri" panose="020F0502020204030204" pitchFamily="34" charset="0"/>
                <a:cs typeface="Times New Roman" panose="02020603050405020304" pitchFamily="18" charset="0"/>
              </a:rPr>
              <a:t>Which are the most frequent items sold?</a:t>
            </a:r>
          </a:p>
          <a:p>
            <a:pPr marL="1600200" lvl="3" indent="-228600">
              <a:buFont typeface="Wingdings" pitchFamily="2" charset="2"/>
              <a:buChar char=""/>
            </a:pPr>
            <a:r>
              <a:rPr lang="en-US" sz="1200" dirty="0">
                <a:latin typeface="Calibri" panose="020F0502020204030204" pitchFamily="34" charset="0"/>
                <a:cs typeface="Times New Roman" panose="02020603050405020304" pitchFamily="18" charset="0"/>
              </a:rPr>
              <a:t>What's the optimal coupon value for selected most frequent items?</a:t>
            </a:r>
          </a:p>
          <a:p>
            <a:pPr marL="1600200" marR="0" lvl="3" indent="-228600">
              <a:spcBef>
                <a:spcPts val="0"/>
              </a:spcBef>
              <a:spcAft>
                <a:spcPts val="0"/>
              </a:spcAft>
              <a:buFont typeface="Wingdings" pitchFamily="2" charset="2"/>
              <a:buChar char=""/>
            </a:pPr>
            <a:endParaRPr lang="en-US" sz="1200" dirty="0">
              <a:latin typeface="Calibri" panose="020F0502020204030204" pitchFamily="34" charset="0"/>
              <a:cs typeface="Times New Roman" panose="02020603050405020304" pitchFamily="18" charset="0"/>
            </a:endParaRP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Technology</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Python</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Source Code</a:t>
            </a:r>
          </a:p>
          <a:p>
            <a:pPr marL="1143000" marR="0" lvl="2" indent="-228600">
              <a:spcBef>
                <a:spcPts val="0"/>
              </a:spcBef>
              <a:spcAft>
                <a:spcPts val="0"/>
              </a:spcAft>
              <a:buFont typeface="Wingdings" pitchFamily="2" charset="2"/>
              <a:buChar char=""/>
            </a:pPr>
            <a:r>
              <a:rPr lang="en-US" sz="1200" u="sng" dirty="0">
                <a:solidFill>
                  <a:srgbClr val="0563C1"/>
                </a:solidFill>
                <a:latin typeface="AppleSystemUIFont"/>
                <a:ea typeface="Calibri" panose="020F0502020204030204" pitchFamily="34" charset="0"/>
                <a:cs typeface="AppleSystemUIFont"/>
                <a:hlinkClick r:id="rId2"/>
              </a:rPr>
              <a:t>https://github.com/sathish-rajendiran/mar653/tree/main/Project/Final_Submission</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descr="Application&#10;&#10;Description automatically generated with low confidence">
            <a:extLst>
              <a:ext uri="{FF2B5EF4-FFF2-40B4-BE49-F238E27FC236}">
                <a16:creationId xmlns:a16="http://schemas.microsoft.com/office/drawing/2014/main" id="{E3C43A39-6410-B04A-9C94-80701571FFCB}"/>
              </a:ext>
            </a:extLst>
          </p:cNvPr>
          <p:cNvPicPr/>
          <p:nvPr/>
        </p:nvPicPr>
        <p:blipFill>
          <a:blip r:embed="rId3"/>
          <a:stretch>
            <a:fillRect/>
          </a:stretch>
        </p:blipFill>
        <p:spPr>
          <a:xfrm>
            <a:off x="1452562" y="3815962"/>
            <a:ext cx="4328795" cy="2359660"/>
          </a:xfrm>
          <a:prstGeom prst="rect">
            <a:avLst/>
          </a:prstGeom>
        </p:spPr>
      </p:pic>
      <p:pic>
        <p:nvPicPr>
          <p:cNvPr id="6" name="Picture 5" descr="Table&#10;&#10;Description automatically generated">
            <a:extLst>
              <a:ext uri="{FF2B5EF4-FFF2-40B4-BE49-F238E27FC236}">
                <a16:creationId xmlns:a16="http://schemas.microsoft.com/office/drawing/2014/main" id="{47620B17-9879-E342-B09D-42501A0FF346}"/>
              </a:ext>
            </a:extLst>
          </p:cNvPr>
          <p:cNvPicPr/>
          <p:nvPr/>
        </p:nvPicPr>
        <p:blipFill>
          <a:blip r:embed="rId4"/>
          <a:stretch>
            <a:fillRect/>
          </a:stretch>
        </p:blipFill>
        <p:spPr>
          <a:xfrm>
            <a:off x="6926581" y="3144133"/>
            <a:ext cx="4328796" cy="3231654"/>
          </a:xfrm>
          <a:prstGeom prst="rect">
            <a:avLst/>
          </a:prstGeom>
        </p:spPr>
      </p:pic>
      <p:pic>
        <p:nvPicPr>
          <p:cNvPr id="8" name="Picture 7" descr="Chart&#10;&#10;Description automatically generated">
            <a:extLst>
              <a:ext uri="{FF2B5EF4-FFF2-40B4-BE49-F238E27FC236}">
                <a16:creationId xmlns:a16="http://schemas.microsoft.com/office/drawing/2014/main" id="{0EA60437-9FCF-454B-95D3-D6BCD068C12C}"/>
              </a:ext>
            </a:extLst>
          </p:cNvPr>
          <p:cNvPicPr/>
          <p:nvPr/>
        </p:nvPicPr>
        <p:blipFill>
          <a:blip r:embed="rId5"/>
          <a:stretch>
            <a:fillRect/>
          </a:stretch>
        </p:blipFill>
        <p:spPr>
          <a:xfrm>
            <a:off x="7882257" y="393822"/>
            <a:ext cx="3373120" cy="2492376"/>
          </a:xfrm>
          <a:prstGeom prst="rect">
            <a:avLst/>
          </a:prstGeom>
        </p:spPr>
      </p:pic>
    </p:spTree>
    <p:extLst>
      <p:ext uri="{BB962C8B-B14F-4D97-AF65-F5344CB8AC3E}">
        <p14:creationId xmlns:p14="http://schemas.microsoft.com/office/powerpoint/2010/main" val="15638698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98808694-5A29-044C-8E49-C8CA4C3A2747}"/>
              </a:ext>
            </a:extLst>
          </p:cNvPr>
          <p:cNvSpPr>
            <a:spLocks/>
          </p:cNvSpPr>
          <p:nvPr/>
        </p:nvSpPr>
        <p:spPr bwMode="auto">
          <a:xfrm>
            <a:off x="0" y="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a:extLst>
              <a:ext uri="{FF2B5EF4-FFF2-40B4-BE49-F238E27FC236}">
                <a16:creationId xmlns:a16="http://schemas.microsoft.com/office/drawing/2014/main" id="{4D40ECB9-562A-E747-8C58-76356FD92A9B}"/>
              </a:ext>
            </a:extLst>
          </p:cNvPr>
          <p:cNvSpPr>
            <a:spLocks/>
          </p:cNvSpPr>
          <p:nvPr/>
        </p:nvSpPr>
        <p:spPr bwMode="auto">
          <a:xfrm rot="10800000">
            <a:off x="5427980" y="432943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Rectangle 2">
            <a:extLst>
              <a:ext uri="{FF2B5EF4-FFF2-40B4-BE49-F238E27FC236}">
                <a16:creationId xmlns:a16="http://schemas.microsoft.com/office/drawing/2014/main" id="{30C9CB03-501F-254F-999B-DA0EB96B253E}"/>
              </a:ext>
            </a:extLst>
          </p:cNvPr>
          <p:cNvSpPr/>
          <p:nvPr/>
        </p:nvSpPr>
        <p:spPr>
          <a:xfrm>
            <a:off x="909320" y="349359"/>
            <a:ext cx="7106920" cy="6186309"/>
          </a:xfrm>
          <a:prstGeom prst="rect">
            <a:avLst/>
          </a:prstGeom>
        </p:spPr>
        <p:txBody>
          <a:bodyPr wrap="square">
            <a:spAutoFit/>
          </a:bodyPr>
          <a:lstStyle/>
          <a:p>
            <a:pPr marL="342900" indent="-342900">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Zillow Pricing Analysis</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The Problem</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Due to COVID-19 changing social and professional constructs, people have been in a frenzy to buy homes (having saved money from inability to go outside or participate in events). From the news, online publications, and personal experiences, we can see that this has had a significant impact on the overall housing market, from both the buyer’s perspective and the seller’s perspective.</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Hypothesis</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Buyers who are financially capable of purchasing a home, will be more likely to get the lowest interest rates for next few years than those who do not purchase now. However, buyers will experience highest home prices and severe supply &amp; demand shock due to COVID-19.</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Sellers who can sell their home between March 2020 – EOY 2021 will be more likely to retrieve the highest home sale price for the next few years than those who do not sell now. </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Observation</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Home Inventories have reached their </a:t>
            </a:r>
            <a:r>
              <a:rPr lang="en-US" sz="1200" b="1" dirty="0">
                <a:latin typeface="Calibri" panose="020F0502020204030204" pitchFamily="34" charset="0"/>
                <a:ea typeface="Calibri" panose="020F0502020204030204" pitchFamily="34" charset="0"/>
                <a:cs typeface="Times New Roman" panose="02020603050405020304" pitchFamily="18" charset="0"/>
              </a:rPr>
              <a:t>lowest</a:t>
            </a:r>
            <a:r>
              <a:rPr lang="en-US" sz="1200" dirty="0">
                <a:latin typeface="Calibri" panose="020F0502020204030204" pitchFamily="34" charset="0"/>
                <a:ea typeface="Calibri" panose="020F0502020204030204" pitchFamily="34" charset="0"/>
                <a:cs typeface="Times New Roman" panose="02020603050405020304" pitchFamily="18" charset="0"/>
              </a:rPr>
              <a:t> point in the last 3 years</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Home Median List Prices have reached their </a:t>
            </a:r>
            <a:r>
              <a:rPr lang="en-US" sz="1200" b="1" dirty="0">
                <a:latin typeface="Calibri" panose="020F0502020204030204" pitchFamily="34" charset="0"/>
                <a:ea typeface="Calibri" panose="020F0502020204030204" pitchFamily="34" charset="0"/>
                <a:cs typeface="Times New Roman" panose="02020603050405020304" pitchFamily="18" charset="0"/>
              </a:rPr>
              <a:t>highest</a:t>
            </a:r>
            <a:r>
              <a:rPr lang="en-US" sz="1200" dirty="0">
                <a:latin typeface="Calibri" panose="020F0502020204030204" pitchFamily="34" charset="0"/>
                <a:ea typeface="Calibri" panose="020F0502020204030204" pitchFamily="34" charset="0"/>
                <a:cs typeface="Times New Roman" panose="02020603050405020304" pitchFamily="18" charset="0"/>
              </a:rPr>
              <a:t> point in the last 3 years</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Home Values have reached their </a:t>
            </a:r>
            <a:r>
              <a:rPr lang="en-US" sz="1200" b="1" dirty="0">
                <a:latin typeface="Calibri" panose="020F0502020204030204" pitchFamily="34" charset="0"/>
                <a:ea typeface="Calibri" panose="020F0502020204030204" pitchFamily="34" charset="0"/>
                <a:cs typeface="Times New Roman" panose="02020603050405020304" pitchFamily="18" charset="0"/>
              </a:rPr>
              <a:t>highest</a:t>
            </a:r>
            <a:r>
              <a:rPr lang="en-US" sz="1200" dirty="0">
                <a:latin typeface="Calibri" panose="020F0502020204030204" pitchFamily="34" charset="0"/>
                <a:ea typeface="Calibri" panose="020F0502020204030204" pitchFamily="34" charset="0"/>
                <a:cs typeface="Times New Roman" panose="02020603050405020304" pitchFamily="18" charset="0"/>
              </a:rPr>
              <a:t> point in the last 24 years</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Employment to Population Ratio reached </a:t>
            </a:r>
            <a:r>
              <a:rPr lang="en-US" sz="1200" b="1" dirty="0">
                <a:latin typeface="Calibri" panose="020F0502020204030204" pitchFamily="34" charset="0"/>
                <a:ea typeface="Calibri" panose="020F0502020204030204" pitchFamily="34" charset="0"/>
                <a:cs typeface="Times New Roman" panose="02020603050405020304" pitchFamily="18" charset="0"/>
              </a:rPr>
              <a:t>lowest</a:t>
            </a:r>
            <a:r>
              <a:rPr lang="en-US" sz="1200" dirty="0">
                <a:latin typeface="Calibri" panose="020F0502020204030204" pitchFamily="34" charset="0"/>
                <a:ea typeface="Calibri" panose="020F0502020204030204" pitchFamily="34" charset="0"/>
                <a:cs typeface="Times New Roman" panose="02020603050405020304" pitchFamily="18" charset="0"/>
              </a:rPr>
              <a:t> point in the last 20 years</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Unemployment Rate reached </a:t>
            </a:r>
            <a:r>
              <a:rPr lang="en-US" sz="1200" b="1" dirty="0">
                <a:latin typeface="Calibri" panose="020F0502020204030204" pitchFamily="34" charset="0"/>
                <a:ea typeface="Calibri" panose="020F0502020204030204" pitchFamily="34" charset="0"/>
                <a:cs typeface="Times New Roman" panose="02020603050405020304" pitchFamily="18" charset="0"/>
              </a:rPr>
              <a:t>highest</a:t>
            </a:r>
            <a:r>
              <a:rPr lang="en-US" sz="1200" dirty="0">
                <a:latin typeface="Calibri" panose="020F0502020204030204" pitchFamily="34" charset="0"/>
                <a:ea typeface="Calibri" panose="020F0502020204030204" pitchFamily="34" charset="0"/>
                <a:cs typeface="Times New Roman" panose="02020603050405020304" pitchFamily="18" charset="0"/>
              </a:rPr>
              <a:t> point in the last 20 years</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15YR and 30YR Fixed Mortgage Rates reached </a:t>
            </a:r>
            <a:r>
              <a:rPr lang="en-US" sz="1200" b="1" dirty="0">
                <a:latin typeface="Calibri" panose="020F0502020204030204" pitchFamily="34" charset="0"/>
                <a:ea typeface="Calibri" panose="020F0502020204030204" pitchFamily="34" charset="0"/>
                <a:cs typeface="Times New Roman" panose="02020603050405020304" pitchFamily="18" charset="0"/>
              </a:rPr>
              <a:t>lowest</a:t>
            </a:r>
            <a:r>
              <a:rPr lang="en-US" sz="1200" dirty="0">
                <a:latin typeface="Calibri" panose="020F0502020204030204" pitchFamily="34" charset="0"/>
                <a:ea typeface="Calibri" panose="020F0502020204030204" pitchFamily="34" charset="0"/>
                <a:cs typeface="Times New Roman" panose="02020603050405020304" pitchFamily="18" charset="0"/>
              </a:rPr>
              <a:t> point in 20 years</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Modeling techniques used:</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Autocorrelation, Partial Autocorrelation </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SARIMAX models focusing on CA, NC, and VA</a:t>
            </a:r>
          </a:p>
          <a:p>
            <a:pPr marL="1600200" marR="0" lvl="3" indent="-228600">
              <a:spcBef>
                <a:spcPts val="0"/>
              </a:spcBef>
              <a:spcAft>
                <a:spcPts val="0"/>
              </a:spcAft>
              <a:buFont typeface="Symbol"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Auto ARIMA &amp; Grid Search Framework</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Prophet (Entire U.S.)</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Based on our observation and analysis, we would recommend the following:</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Should buyers purchase now?</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Should sellers list now?</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Technology</a:t>
            </a:r>
          </a:p>
          <a:p>
            <a:pPr marL="1143000" marR="0" lvl="2" indent="-228600">
              <a:spcBef>
                <a:spcPts val="0"/>
              </a:spcBef>
              <a:spcAft>
                <a:spcPts val="0"/>
              </a:spcAft>
              <a:buFont typeface="Wingdings" pitchFamily="2" charset="2"/>
              <a:buChar char=""/>
            </a:pPr>
            <a:r>
              <a:rPr lang="en-US" sz="1200" dirty="0">
                <a:latin typeface="Calibri" panose="020F0502020204030204" pitchFamily="34" charset="0"/>
                <a:ea typeface="Calibri" panose="020F0502020204030204" pitchFamily="34" charset="0"/>
                <a:cs typeface="Times New Roman" panose="02020603050405020304" pitchFamily="18" charset="0"/>
              </a:rPr>
              <a:t>Python</a:t>
            </a:r>
          </a:p>
          <a:p>
            <a:pPr marL="742950" marR="0" lvl="1" indent="-285750">
              <a:spcBef>
                <a:spcPts val="0"/>
              </a:spcBef>
              <a:spcAft>
                <a:spcPts val="0"/>
              </a:spcAft>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Source Code</a:t>
            </a:r>
          </a:p>
          <a:p>
            <a:pPr marL="1143000" marR="0" lvl="2" indent="-228600">
              <a:spcBef>
                <a:spcPts val="0"/>
              </a:spcBef>
              <a:spcAft>
                <a:spcPts val="0"/>
              </a:spcAft>
              <a:buFont typeface="Wingdings" pitchFamily="2" charset="2"/>
              <a:buChar char=""/>
            </a:pPr>
            <a:r>
              <a:rPr lang="en-US" sz="1200" u="sng" dirty="0">
                <a:solidFill>
                  <a:srgbClr val="0563C1"/>
                </a:solidFill>
                <a:latin typeface="AppleSystemUIFont"/>
                <a:ea typeface="Calibri" panose="020F0502020204030204" pitchFamily="34" charset="0"/>
                <a:cs typeface="AppleSystemUIFont"/>
                <a:hlinkClick r:id="rId2"/>
              </a:rPr>
              <a:t>https://github.com/sathish-rajendiran/ist718/tree/main/Final_Project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9" name="Picture 8" descr="Map&#10;&#10;Description automatically generated">
            <a:extLst>
              <a:ext uri="{FF2B5EF4-FFF2-40B4-BE49-F238E27FC236}">
                <a16:creationId xmlns:a16="http://schemas.microsoft.com/office/drawing/2014/main" id="{1048D954-3FAC-544B-B9C3-EF771CF9B2BB}"/>
              </a:ext>
            </a:extLst>
          </p:cNvPr>
          <p:cNvPicPr/>
          <p:nvPr/>
        </p:nvPicPr>
        <p:blipFill>
          <a:blip r:embed="rId3"/>
          <a:stretch>
            <a:fillRect/>
          </a:stretch>
        </p:blipFill>
        <p:spPr>
          <a:xfrm>
            <a:off x="8016240" y="711200"/>
            <a:ext cx="3982720" cy="2170430"/>
          </a:xfrm>
          <a:prstGeom prst="rect">
            <a:avLst/>
          </a:prstGeom>
        </p:spPr>
      </p:pic>
      <p:pic>
        <p:nvPicPr>
          <p:cNvPr id="10" name="Picture 9" descr="Chart, line chart&#10;&#10;Description automatically generated">
            <a:extLst>
              <a:ext uri="{FF2B5EF4-FFF2-40B4-BE49-F238E27FC236}">
                <a16:creationId xmlns:a16="http://schemas.microsoft.com/office/drawing/2014/main" id="{9C534717-CEA4-D742-9CF9-DDC10C6A160E}"/>
              </a:ext>
            </a:extLst>
          </p:cNvPr>
          <p:cNvPicPr/>
          <p:nvPr/>
        </p:nvPicPr>
        <p:blipFill>
          <a:blip r:embed="rId4"/>
          <a:stretch>
            <a:fillRect/>
          </a:stretch>
        </p:blipFill>
        <p:spPr>
          <a:xfrm>
            <a:off x="6725603" y="4142849"/>
            <a:ext cx="4557077" cy="2040146"/>
          </a:xfrm>
          <a:prstGeom prst="rect">
            <a:avLst/>
          </a:prstGeom>
        </p:spPr>
      </p:pic>
    </p:spTree>
    <p:extLst>
      <p:ext uri="{BB962C8B-B14F-4D97-AF65-F5344CB8AC3E}">
        <p14:creationId xmlns:p14="http://schemas.microsoft.com/office/powerpoint/2010/main" val="38818598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98808694-5A29-044C-8E49-C8CA4C3A2747}"/>
              </a:ext>
            </a:extLst>
          </p:cNvPr>
          <p:cNvSpPr>
            <a:spLocks/>
          </p:cNvSpPr>
          <p:nvPr/>
        </p:nvSpPr>
        <p:spPr bwMode="auto">
          <a:xfrm>
            <a:off x="0" y="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a:extLst>
              <a:ext uri="{FF2B5EF4-FFF2-40B4-BE49-F238E27FC236}">
                <a16:creationId xmlns:a16="http://schemas.microsoft.com/office/drawing/2014/main" id="{4D40ECB9-562A-E747-8C58-76356FD92A9B}"/>
              </a:ext>
            </a:extLst>
          </p:cNvPr>
          <p:cNvSpPr>
            <a:spLocks/>
          </p:cNvSpPr>
          <p:nvPr/>
        </p:nvSpPr>
        <p:spPr bwMode="auto">
          <a:xfrm rot="10800000">
            <a:off x="5427980" y="432943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Rectangle 1">
            <a:extLst>
              <a:ext uri="{FF2B5EF4-FFF2-40B4-BE49-F238E27FC236}">
                <a16:creationId xmlns:a16="http://schemas.microsoft.com/office/drawing/2014/main" id="{6775169C-922F-E644-BA66-41C5314F9462}"/>
              </a:ext>
            </a:extLst>
          </p:cNvPr>
          <p:cNvSpPr/>
          <p:nvPr/>
        </p:nvSpPr>
        <p:spPr>
          <a:xfrm>
            <a:off x="1003069" y="299222"/>
            <a:ext cx="8325196" cy="5657959"/>
          </a:xfrm>
          <a:prstGeom prst="rect">
            <a:avLst/>
          </a:prstGeom>
        </p:spPr>
        <p:txBody>
          <a:bodyPr wrap="square">
            <a:spAutoFit/>
          </a:bodyPr>
          <a:lstStyle/>
          <a:p>
            <a:pPr>
              <a:spcBef>
                <a:spcPts val="200"/>
              </a:spcBef>
            </a:pPr>
            <a:r>
              <a:rPr lang="en-US" b="1" dirty="0">
                <a:solidFill>
                  <a:srgbClr val="0070C0"/>
                </a:solidFill>
              </a:rPr>
              <a:t>Summary</a:t>
            </a:r>
          </a:p>
          <a:p>
            <a:pPr indent="457200"/>
            <a:r>
              <a:rPr lang="en-US" sz="1200" dirty="0">
                <a:latin typeface="Calibri" panose="020F0502020204030204" pitchFamily="34" charset="0"/>
                <a:ea typeface="Calibri" panose="020F0502020204030204" pitchFamily="34" charset="0"/>
                <a:cs typeface="Times New Roman" panose="02020603050405020304" pitchFamily="18" charset="0"/>
              </a:rPr>
              <a:t>Overall, this program has made me to look at data problems more efficiently. In addition, </a:t>
            </a:r>
          </a:p>
          <a:p>
            <a:pPr marL="1257300" lvl="2" indent="-342900">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Effective storytelling</a:t>
            </a:r>
          </a:p>
          <a:p>
            <a:pPr marL="1257300" lvl="2" indent="-342900">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Building data pipelines using R &amp; Python languages. </a:t>
            </a:r>
          </a:p>
          <a:p>
            <a:pPr marL="1257300" lvl="2" indent="-342900">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Processing tweets, clickstream and social network data using NoSQL technologies </a:t>
            </a:r>
          </a:p>
          <a:p>
            <a:pPr marL="1257300" lvl="2" indent="-342900">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Process improvements using DMAIC principles (L &amp; A)</a:t>
            </a:r>
          </a:p>
          <a:p>
            <a:pPr marL="1257300" lvl="2" indent="-342900">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Data Analytics, Text Mining, Machine Learning, Statistic Modeling, Predictive, Prescriptive Modeling and Natural Language Processing (NLP) </a:t>
            </a:r>
          </a:p>
          <a:p>
            <a:pPr marL="1257300" lvl="2" indent="-342900">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Hands-on experience on Python libraries like NumPy, Pandas, Matplotlib, Seaborn, NLTK, Sci-kit learning, SciPy, TensorFlow, Keras &amp; PyTorch</a:t>
            </a:r>
          </a:p>
          <a:p>
            <a:pPr marL="1257300" lvl="2" indent="-342900">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Experience in Text Analytics, developing different Statistical Machine Learning, Deep Learning, Data Mining solutions to various business problems and generating data visualizations using R, Python and creating dashboards using tools like Tableau &amp; Qlikview</a:t>
            </a:r>
          </a:p>
          <a:p>
            <a:pPr marL="1257300" lvl="2" indent="-342900">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Natural Language Understanding (Sentiment Analysis, Custom Analyzers, Entity Analysis, Word embedding)</a:t>
            </a:r>
          </a:p>
          <a:p>
            <a:pPr marL="1257300" lvl="2" indent="-342900">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Natural Language Processing-NLP (LSA, LDA, TF-IDF, Markov Models, Tokenizers, Analyzers, POS tagging)</a:t>
            </a:r>
          </a:p>
          <a:p>
            <a:pPr marL="1257300" lvl="2" indent="-342900">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Unsupervised techniques (PCA, K-Means and Hierarchical Clustering)</a:t>
            </a:r>
          </a:p>
          <a:p>
            <a:pPr marL="1257300" lvl="2" indent="-342900">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Dimensionality reduction techniques (PCA)</a:t>
            </a:r>
          </a:p>
          <a:p>
            <a:pPr marL="1257300" lvl="2" indent="-342900">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Non-Parametric Fast Learning ML Algorithms (Decision Trees, Random Forest, Gradient Boosting (Xgboost, Light Gradient Boosting), SVM)</a:t>
            </a:r>
          </a:p>
          <a:p>
            <a:pPr marL="1257300" lvl="2" indent="-342900">
              <a:buFont typeface="Courier New" panose="02070309020205020404" pitchFamily="49" charset="0"/>
              <a:buChar char="»"/>
            </a:pPr>
            <a:r>
              <a:rPr lang="en-US" sz="1200" dirty="0">
                <a:latin typeface="Calibri" panose="020F0502020204030204" pitchFamily="34" charset="0"/>
                <a:ea typeface="Calibri" panose="020F0502020204030204" pitchFamily="34" charset="0"/>
                <a:cs typeface="Times New Roman" panose="02020603050405020304" pitchFamily="18" charset="0"/>
              </a:rPr>
              <a:t>Deep Learning Models (Neural Network: CNN, RNN), Deep Learning Frameworks (Tensor Flow, Keras)</a:t>
            </a:r>
          </a:p>
          <a:p>
            <a:pPr marL="1257300" lvl="2" indent="-34290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Big Data platforms such us </a:t>
            </a:r>
          </a:p>
          <a:p>
            <a:pPr marL="1657350" lvl="3" indent="-285750" algn="jus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Hadoop (HDFS, MapReduce, YARN, Pig, Hive, Hbase, Impala  </a:t>
            </a:r>
          </a:p>
          <a:p>
            <a:pPr marL="1657350" lvl="3" indent="-285750" algn="jus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MongoDB, Redis, Cassandra, Kafka and KSQL</a:t>
            </a:r>
          </a:p>
          <a:p>
            <a:pPr marL="1257300" lvl="2" indent="-342900">
              <a:buFont typeface="Courier New" panose="02070309020205020404" pitchFamily="49" charset="0"/>
              <a:buChar char="»"/>
            </a:pP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spcBef>
                <a:spcPts val="200"/>
              </a:spcBef>
            </a:pPr>
            <a:r>
              <a:rPr lang="en-US" b="1" dirty="0">
                <a:solidFill>
                  <a:srgbClr val="0070C0"/>
                </a:solidFill>
              </a:rPr>
              <a:t>Next Steps</a:t>
            </a:r>
          </a:p>
          <a:p>
            <a:pPr marL="1257300" lvl="2" indent="-34290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Advanced Research/enrolling in PhD program</a:t>
            </a:r>
          </a:p>
          <a:p>
            <a:pPr marL="1257300" lvl="2" indent="-34290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Participating in Kaggle Competitions</a:t>
            </a:r>
          </a:p>
          <a:p>
            <a:pPr marL="1257300" lvl="2" indent="-34290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Student Ambassador    - Helping prospects and students to excel in this program</a:t>
            </a:r>
          </a:p>
          <a:p>
            <a:pPr lvl="2"/>
            <a:endParaRPr lang="en-US" sz="12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950246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98808694-5A29-044C-8E49-C8CA4C3A2747}"/>
              </a:ext>
            </a:extLst>
          </p:cNvPr>
          <p:cNvSpPr>
            <a:spLocks/>
          </p:cNvSpPr>
          <p:nvPr/>
        </p:nvSpPr>
        <p:spPr bwMode="auto">
          <a:xfrm>
            <a:off x="0" y="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a:extLst>
              <a:ext uri="{FF2B5EF4-FFF2-40B4-BE49-F238E27FC236}">
                <a16:creationId xmlns:a16="http://schemas.microsoft.com/office/drawing/2014/main" id="{4D40ECB9-562A-E747-8C58-76356FD92A9B}"/>
              </a:ext>
            </a:extLst>
          </p:cNvPr>
          <p:cNvSpPr>
            <a:spLocks/>
          </p:cNvSpPr>
          <p:nvPr/>
        </p:nvSpPr>
        <p:spPr bwMode="auto">
          <a:xfrm rot="10800000">
            <a:off x="5427980" y="432943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Rectangle 1">
            <a:extLst>
              <a:ext uri="{FF2B5EF4-FFF2-40B4-BE49-F238E27FC236}">
                <a16:creationId xmlns:a16="http://schemas.microsoft.com/office/drawing/2014/main" id="{A6D9253C-6BE8-254E-9128-51C77DA1F153}"/>
              </a:ext>
            </a:extLst>
          </p:cNvPr>
          <p:cNvSpPr/>
          <p:nvPr/>
        </p:nvSpPr>
        <p:spPr>
          <a:xfrm>
            <a:off x="1003068" y="299222"/>
            <a:ext cx="8914015" cy="6211957"/>
          </a:xfrm>
          <a:prstGeom prst="rect">
            <a:avLst/>
          </a:prstGeom>
        </p:spPr>
        <p:txBody>
          <a:bodyPr wrap="square">
            <a:spAutoFit/>
          </a:bodyPr>
          <a:lstStyle/>
          <a:p>
            <a:pPr>
              <a:spcBef>
                <a:spcPts val="200"/>
              </a:spcBef>
            </a:pPr>
            <a:r>
              <a:rPr lang="en-US" b="1" dirty="0">
                <a:solidFill>
                  <a:srgbClr val="0070C0"/>
                </a:solidFill>
              </a:rPr>
              <a:t>References (Textbook and Readings)</a:t>
            </a:r>
          </a:p>
          <a:p>
            <a:pPr marL="1257300" marR="0" lvl="2" indent="-342900">
              <a:spcBef>
                <a:spcPts val="0"/>
              </a:spcBef>
              <a:spcAft>
                <a:spcPts val="0"/>
              </a:spcAf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Discovering Statistics by Daniel T. Larose - 3rd edition</a:t>
            </a:r>
          </a:p>
          <a:p>
            <a:pPr marL="1257300" marR="0" lvl="2" indent="-342900">
              <a:spcBef>
                <a:spcPts val="0"/>
              </a:spcBef>
              <a:spcAft>
                <a:spcPts val="0"/>
              </a:spcAf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Understanding Variation - The Key to Managing Chaos, 2nd edition By Donald J. Wheeler; SPC Press</a:t>
            </a:r>
          </a:p>
          <a:p>
            <a:pPr marL="1257300" marR="0" lvl="2" indent="-342900">
              <a:spcBef>
                <a:spcPts val="0"/>
              </a:spcBef>
              <a:spcAft>
                <a:spcPts val="0"/>
              </a:spcAf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Hoffer, J. A, Ramesh, V., &amp; Topi, H. (2016). Modern database management (12th ed.). New York, NY: Pearson.</a:t>
            </a:r>
          </a:p>
          <a:p>
            <a:pPr marL="1257300" marR="0" lvl="2" indent="-342900">
              <a:spcBef>
                <a:spcPts val="0"/>
              </a:spcBef>
              <a:spcAft>
                <a:spcPts val="0"/>
              </a:spcAf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Managerial Analytics: An Applied Guide to Principles, Methods, Tools, and Best Practices, December 2013, 1st Edition, Watson, and Nelson</a:t>
            </a:r>
          </a:p>
          <a:p>
            <a:pPr marL="1257300" marR="0" lvl="2" indent="-342900">
              <a:spcBef>
                <a:spcPts val="0"/>
              </a:spcBef>
              <a:spcAft>
                <a:spcPts val="0"/>
              </a:spcAf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A Practitioner’s Guide to Business Analytics: Using Data Analysis Tools to Improve Your Organization’s Decision Making and Strategy, 2013, Bartlett </a:t>
            </a:r>
          </a:p>
          <a:p>
            <a:pPr marL="1257300" marR="0" lvl="2" indent="-342900">
              <a:spcBef>
                <a:spcPts val="0"/>
              </a:spcBef>
              <a:spcAft>
                <a:spcPts val="0"/>
              </a:spcAf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Introduction to Data Science (2017), by Jeffrey S. Saltz &amp; Jeffrey M. Stanton.</a:t>
            </a:r>
          </a:p>
          <a:p>
            <a:pPr marL="1257300" marR="0" lvl="2" indent="-342900">
              <a:spcBef>
                <a:spcPts val="0"/>
              </a:spcBef>
              <a:spcAft>
                <a:spcPts val="0"/>
              </a:spcAf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Pang-Ning Tan, Michael Steinbach, and Vipin Kumar (2005) Introduction to Data Mining.</a:t>
            </a:r>
          </a:p>
          <a:p>
            <a:pPr marL="1257300" marR="0" lvl="2" indent="-342900">
              <a:spcBef>
                <a:spcPts val="0"/>
              </a:spcBef>
              <a:spcAft>
                <a:spcPts val="0"/>
              </a:spcAf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Tom Mitchell (1997) Machine Learning</a:t>
            </a:r>
          </a:p>
          <a:p>
            <a:pPr marL="1257300" marR="0" lvl="2" indent="-342900">
              <a:spcBef>
                <a:spcPts val="0"/>
              </a:spcBef>
              <a:spcAft>
                <a:spcPts val="0"/>
              </a:spcAf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Brett Lantz (2015) Machine Learning with R (second edition).</a:t>
            </a:r>
          </a:p>
          <a:p>
            <a:pPr marL="1257300" marR="0" lvl="2" indent="-342900">
              <a:spcBef>
                <a:spcPts val="0"/>
              </a:spcBef>
              <a:spcAft>
                <a:spcPts val="0"/>
              </a:spcAf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Stanton (2017), Reasoning with Data: An Introduction to Traditional and Bayesian Statistics Using R</a:t>
            </a:r>
          </a:p>
          <a:p>
            <a:pPr marL="1257300" marR="0" lvl="2" indent="-342900">
              <a:spcBef>
                <a:spcPts val="0"/>
              </a:spcBef>
              <a:spcAft>
                <a:spcPts val="0"/>
              </a:spcAf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Bird, S., Klein, E., &amp; Loper, E. Natural language processing with Python</a:t>
            </a:r>
          </a:p>
          <a:p>
            <a:pPr marL="1257300" marR="0" lvl="2" indent="-342900">
              <a:spcBef>
                <a:spcPts val="0"/>
              </a:spcBef>
              <a:spcAft>
                <a:spcPts val="0"/>
              </a:spcAf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Jurafsky, D., &amp; Martin, J. H. Speech, and language processing (3rd ed. draft).</a:t>
            </a:r>
          </a:p>
          <a:p>
            <a:pPr marL="1257300" marR="0" lvl="2" indent="-342900">
              <a:spcBef>
                <a:spcPts val="0"/>
              </a:spcBef>
              <a:spcAft>
                <a:spcPts val="0"/>
              </a:spcAf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Pang-Ning Tan, Michael Steinbach, and Vipin Kumar (2005) Introduction to Data Mining</a:t>
            </a:r>
          </a:p>
          <a:p>
            <a:pPr marL="1257300" marR="0" lvl="2" indent="-342900">
              <a:spcBef>
                <a:spcPts val="0"/>
              </a:spcBef>
              <a:spcAft>
                <a:spcPts val="0"/>
              </a:spcAf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Venkatesan, R., Farris, P. and Wilcox, R. (2019). Cutting Edge Marketing Analytics: Real World Cases and Data Sets for Hands on Learning</a:t>
            </a:r>
          </a:p>
          <a:p>
            <a:pPr marL="1257300" marR="0" lvl="2" indent="-342900">
              <a:spcBef>
                <a:spcPts val="0"/>
              </a:spcBef>
              <a:spcAft>
                <a:spcPts val="0"/>
              </a:spcAf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Yau, N. (2011). Visualize this: The Flowing Data guide to design, visualization, and statistics. Wiley Publishing.</a:t>
            </a:r>
          </a:p>
          <a:p>
            <a:pPr marL="1257300" marR="0" lvl="2" indent="-342900">
              <a:spcBef>
                <a:spcPts val="0"/>
              </a:spcBef>
              <a:spcAft>
                <a:spcPts val="0"/>
              </a:spcAf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Yau, N. (2013). Data points: Visualization that means something. Wiley Publishing.</a:t>
            </a:r>
          </a:p>
          <a:p>
            <a:pPr marL="1257300" marR="0" lvl="2" indent="-342900">
              <a:spcBef>
                <a:spcPts val="0"/>
              </a:spcBef>
              <a:spcAft>
                <a:spcPts val="0"/>
              </a:spcAf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A Smarter Way to Learn Python by Mark Myers (available on Amazon)</a:t>
            </a:r>
          </a:p>
          <a:p>
            <a:pPr marL="1257300" marR="0" lvl="2" indent="-342900">
              <a:spcBef>
                <a:spcPts val="0"/>
              </a:spcBef>
              <a:spcAft>
                <a:spcPts val="0"/>
              </a:spcAf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Python for Everybody: https://www.py4e.com/book (Python version)</a:t>
            </a:r>
          </a:p>
          <a:p>
            <a:pPr marL="1257300" marR="0" lvl="2" indent="-342900">
              <a:spcBef>
                <a:spcPts val="0"/>
              </a:spcBef>
              <a:spcAft>
                <a:spcPts val="0"/>
              </a:spcAf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 Miller, Thomas W., Modeling Techniques in Predictive Analytics with Python and R, Pearson, 2015.</a:t>
            </a:r>
          </a:p>
          <a:p>
            <a:pPr marL="1257300" marR="0" lvl="2" indent="-342900">
              <a:spcBef>
                <a:spcPts val="0"/>
              </a:spcBef>
              <a:spcAft>
                <a:spcPts val="0"/>
              </a:spcAf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Goodfellow, Ian, Yoshua Bengio, and Aaron Courville, Deep Learning (DL), MIT Press, 2016</a:t>
            </a:r>
          </a:p>
          <a:p>
            <a:pPr marL="1257300" lvl="2" indent="-34290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James, Gareth, Daniela Witten, Trevor Hastie, and Robert Tibshirani, An Introduction to Statistical Learning with Applications in R, Springer, 2013 </a:t>
            </a:r>
          </a:p>
          <a:p>
            <a:pPr lvl="0">
              <a:spcBef>
                <a:spcPts val="200"/>
              </a:spcBef>
            </a:pPr>
            <a:r>
              <a:rPr lang="en-US" b="1" dirty="0">
                <a:solidFill>
                  <a:srgbClr val="0070C0"/>
                </a:solidFill>
              </a:rPr>
              <a:t>Source Repository</a:t>
            </a:r>
          </a:p>
          <a:p>
            <a:pPr marL="1257300" lvl="2" indent="-34290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hlinkClick r:id="rId2">
                  <a:extLst>
                    <a:ext uri="{A12FA001-AC4F-418D-AE19-62706E023703}">
                      <ahyp:hlinkClr xmlns:ahyp="http://schemas.microsoft.com/office/drawing/2018/hyperlinkcolor" val="tx"/>
                    </a:ext>
                  </a:extLst>
                </a:hlinkClick>
              </a:rPr>
              <a:t>https://github.com/sathish-rajendiran?tab=repositories</a:t>
            </a:r>
            <a:endParaRPr lang="en-US" sz="1200" dirty="0">
              <a:latin typeface="Calibri" panose="020F0502020204030204" pitchFamily="34" charset="0"/>
              <a:cs typeface="Times New Roman" panose="02020603050405020304" pitchFamily="18" charset="0"/>
            </a:endParaRPr>
          </a:p>
          <a:p>
            <a:r>
              <a:rPr lang="en-US" dirty="0"/>
              <a:t> </a:t>
            </a:r>
            <a:r>
              <a:rPr lang="en-US" b="1" dirty="0">
                <a:solidFill>
                  <a:srgbClr val="0070C0"/>
                </a:solidFill>
              </a:rPr>
              <a:t>Resume</a:t>
            </a:r>
          </a:p>
          <a:p>
            <a:pPr marL="1257300" lvl="2" indent="-34290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https://www.linkedin.com/in/sathish-kumar-rajendiran-2963599/</a:t>
            </a:r>
            <a:endParaRPr lang="en-US" sz="1200" dirty="0">
              <a:latin typeface="Calibri" panose="020F0502020204030204" pitchFamily="34" charset="0"/>
              <a:cs typeface="Times New Roman" panose="02020603050405020304" pitchFamily="18" charset="0"/>
            </a:endParaRPr>
          </a:p>
          <a:p>
            <a:pPr marL="1257300" lvl="2" indent="-342900">
              <a:buFont typeface="Courier New" panose="02070309020205020404" pitchFamily="49" charset="0"/>
              <a:buChar char="»"/>
            </a:pPr>
            <a:endParaRPr lang="en-US" sz="1200" dirty="0">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7788759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98808694-5A29-044C-8E49-C8CA4C3A2747}"/>
              </a:ext>
            </a:extLst>
          </p:cNvPr>
          <p:cNvSpPr>
            <a:spLocks/>
          </p:cNvSpPr>
          <p:nvPr/>
        </p:nvSpPr>
        <p:spPr bwMode="auto">
          <a:xfrm>
            <a:off x="0" y="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a:extLst>
              <a:ext uri="{FF2B5EF4-FFF2-40B4-BE49-F238E27FC236}">
                <a16:creationId xmlns:a16="http://schemas.microsoft.com/office/drawing/2014/main" id="{4D40ECB9-562A-E747-8C58-76356FD92A9B}"/>
              </a:ext>
            </a:extLst>
          </p:cNvPr>
          <p:cNvSpPr>
            <a:spLocks/>
          </p:cNvSpPr>
          <p:nvPr/>
        </p:nvSpPr>
        <p:spPr bwMode="auto">
          <a:xfrm rot="10800000">
            <a:off x="5427980" y="432943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Title 1">
            <a:extLst>
              <a:ext uri="{FF2B5EF4-FFF2-40B4-BE49-F238E27FC236}">
                <a16:creationId xmlns:a16="http://schemas.microsoft.com/office/drawing/2014/main" id="{6570D973-AB65-2C48-AA98-AD8CA0E9B1D3}"/>
              </a:ext>
            </a:extLst>
          </p:cNvPr>
          <p:cNvSpPr txBox="1">
            <a:spLocks/>
          </p:cNvSpPr>
          <p:nvPr/>
        </p:nvSpPr>
        <p:spPr>
          <a:xfrm>
            <a:off x="3697357" y="2594530"/>
            <a:ext cx="5446643" cy="96765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000" dirty="0">
                <a:latin typeface="+mn-lt"/>
              </a:rPr>
              <a:t> </a:t>
            </a:r>
            <a:r>
              <a:rPr lang="en-US" sz="2000" dirty="0">
                <a:solidFill>
                  <a:srgbClr val="0070C0"/>
                </a:solidFill>
                <a:latin typeface="+mn-lt"/>
              </a:rPr>
              <a:t>We are what we repeatedly do. Excellence then,                                       is not an act, but a habit.</a:t>
            </a:r>
            <a:br>
              <a:rPr lang="en-US" sz="2000" dirty="0">
                <a:solidFill>
                  <a:srgbClr val="0070C0"/>
                </a:solidFill>
                <a:latin typeface="+mn-lt"/>
              </a:rPr>
            </a:br>
            <a:r>
              <a:rPr lang="en-US" sz="2000" dirty="0">
                <a:solidFill>
                  <a:srgbClr val="0070C0"/>
                </a:solidFill>
                <a:latin typeface="+mn-lt"/>
              </a:rPr>
              <a:t>		 - Aristotle</a:t>
            </a:r>
          </a:p>
        </p:txBody>
      </p:sp>
    </p:spTree>
    <p:extLst>
      <p:ext uri="{BB962C8B-B14F-4D97-AF65-F5344CB8AC3E}">
        <p14:creationId xmlns:p14="http://schemas.microsoft.com/office/powerpoint/2010/main" val="35080683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44EBC54-9A34-2C44-A237-4F8870017CA2}"/>
              </a:ext>
            </a:extLst>
          </p:cNvPr>
          <p:cNvPicPr>
            <a:picLocks noChangeAspect="1"/>
          </p:cNvPicPr>
          <p:nvPr/>
        </p:nvPicPr>
        <p:blipFill>
          <a:blip r:embed="rId2"/>
          <a:stretch>
            <a:fillRect/>
          </a:stretch>
        </p:blipFill>
        <p:spPr>
          <a:xfrm>
            <a:off x="0" y="-1"/>
            <a:ext cx="12192000" cy="6875625"/>
          </a:xfrm>
          <a:prstGeom prst="rect">
            <a:avLst/>
          </a:prstGeom>
        </p:spPr>
      </p:pic>
    </p:spTree>
    <p:extLst>
      <p:ext uri="{BB962C8B-B14F-4D97-AF65-F5344CB8AC3E}">
        <p14:creationId xmlns:p14="http://schemas.microsoft.com/office/powerpoint/2010/main" val="24424431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98808694-5A29-044C-8E49-C8CA4C3A2747}"/>
              </a:ext>
            </a:extLst>
          </p:cNvPr>
          <p:cNvSpPr>
            <a:spLocks/>
          </p:cNvSpPr>
          <p:nvPr/>
        </p:nvSpPr>
        <p:spPr bwMode="auto">
          <a:xfrm>
            <a:off x="0" y="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a:extLst>
              <a:ext uri="{FF2B5EF4-FFF2-40B4-BE49-F238E27FC236}">
                <a16:creationId xmlns:a16="http://schemas.microsoft.com/office/drawing/2014/main" id="{4D40ECB9-562A-E747-8C58-76356FD92A9B}"/>
              </a:ext>
            </a:extLst>
          </p:cNvPr>
          <p:cNvSpPr>
            <a:spLocks/>
          </p:cNvSpPr>
          <p:nvPr/>
        </p:nvSpPr>
        <p:spPr bwMode="auto">
          <a:xfrm rot="10800000">
            <a:off x="5427980" y="432943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extBox 1">
            <a:extLst>
              <a:ext uri="{FF2B5EF4-FFF2-40B4-BE49-F238E27FC236}">
                <a16:creationId xmlns:a16="http://schemas.microsoft.com/office/drawing/2014/main" id="{B7F35880-F7AA-5741-AD9F-2049A1026DCB}"/>
              </a:ext>
            </a:extLst>
          </p:cNvPr>
          <p:cNvSpPr txBox="1"/>
          <p:nvPr/>
        </p:nvSpPr>
        <p:spPr>
          <a:xfrm>
            <a:off x="1003069" y="2390437"/>
            <a:ext cx="9806248" cy="4247317"/>
          </a:xfrm>
          <a:prstGeom prst="rect">
            <a:avLst/>
          </a:prstGeom>
          <a:noFill/>
        </p:spPr>
        <p:txBody>
          <a:bodyPr wrap="square" rtlCol="0">
            <a:spAutoFit/>
          </a:bodyPr>
          <a:lstStyle/>
          <a:p>
            <a:r>
              <a:rPr lang="en-US" b="1" dirty="0">
                <a:solidFill>
                  <a:srgbClr val="0070C0"/>
                </a:solidFill>
              </a:rPr>
              <a:t>Learning Objective (but not limited to)</a:t>
            </a:r>
          </a:p>
          <a:p>
            <a:endParaRPr lang="en-US" b="1" dirty="0">
              <a:solidFill>
                <a:srgbClr val="0070C0"/>
              </a:solidFill>
            </a:endParaRPr>
          </a:p>
          <a:p>
            <a:pPr marL="800100" lvl="1" indent="-34290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Collect, organize, and manage data, to make data-driven</a:t>
            </a:r>
          </a:p>
          <a:p>
            <a:pPr marL="800100" lvl="1" indent="-34290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Understand major practice areas in data science</a:t>
            </a:r>
          </a:p>
          <a:p>
            <a:pPr marL="800100" lvl="1" indent="-34290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Identify patterns in data using visualization, statistical analysis, and data mining</a:t>
            </a:r>
          </a:p>
          <a:p>
            <a:pPr marL="800100" lvl="1" indent="-34290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Develop actionable insight based on data</a:t>
            </a:r>
          </a:p>
          <a:p>
            <a:pPr marL="800100" lvl="1" indent="-34290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Communicate data analytics and findings to people across a broad range of industries</a:t>
            </a:r>
          </a:p>
          <a:p>
            <a:pPr marL="800100" lvl="1" indent="-34290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Synthesize and understand data science ethics and privacy</a:t>
            </a:r>
          </a:p>
          <a:p>
            <a:pPr marL="742950" lvl="1" indent="-285750">
              <a:buFont typeface="Wingdings" pitchFamily="2" charset="2"/>
              <a:buChar char="Ø"/>
            </a:pPr>
            <a:endParaRPr lang="en-US" dirty="0"/>
          </a:p>
          <a:p>
            <a:r>
              <a:rPr lang="en-US" b="1" dirty="0">
                <a:solidFill>
                  <a:srgbClr val="0070C0"/>
                </a:solidFill>
              </a:rPr>
              <a:t>Course Structure</a:t>
            </a:r>
          </a:p>
          <a:p>
            <a:endParaRPr lang="en-US" b="1" dirty="0">
              <a:solidFill>
                <a:srgbClr val="0070C0"/>
              </a:solidFill>
            </a:endParaRPr>
          </a:p>
          <a:p>
            <a:pPr marL="800100" lvl="1" indent="-34290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Asynchronous</a:t>
            </a:r>
          </a:p>
          <a:p>
            <a:pPr marL="1257300" lvl="2" indent="-34290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Recorded videos</a:t>
            </a:r>
          </a:p>
          <a:p>
            <a:pPr marL="1257300" lvl="2" indent="-34290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Launch Pad/ Simulation Lab exercises</a:t>
            </a:r>
          </a:p>
          <a:p>
            <a:pPr marL="1257300" lvl="2" indent="-34290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Homework &amp; Diagnostic quizzes</a:t>
            </a:r>
          </a:p>
          <a:p>
            <a:pPr marL="800100" lvl="1" indent="-342900">
              <a:buFont typeface="Courier New" panose="02070309020205020404" pitchFamily="49" charset="0"/>
              <a:buChar char="»"/>
            </a:pPr>
            <a:endParaRPr lang="en-US" sz="1200" dirty="0">
              <a:latin typeface="Calibri" panose="020F0502020204030204" pitchFamily="34" charset="0"/>
              <a:cs typeface="Times New Roman" panose="02020603050405020304" pitchFamily="18" charset="0"/>
            </a:endParaRPr>
          </a:p>
          <a:p>
            <a:pPr marL="800100" lvl="1" indent="-34290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Synchronous</a:t>
            </a:r>
          </a:p>
          <a:p>
            <a:pPr marL="1257300" lvl="2" indent="-34290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90 minute - Live sessions</a:t>
            </a:r>
          </a:p>
          <a:p>
            <a:pPr marL="1257300" lvl="2" indent="-34290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Breakout discussions</a:t>
            </a:r>
          </a:p>
          <a:p>
            <a:pPr marL="1257300" lvl="2" indent="-342900">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Presentations &amp; Online Exams</a:t>
            </a:r>
            <a:endParaRPr lang="en-US" dirty="0"/>
          </a:p>
        </p:txBody>
      </p:sp>
      <p:sp>
        <p:nvSpPr>
          <p:cNvPr id="3" name="Rectangle 2">
            <a:extLst>
              <a:ext uri="{FF2B5EF4-FFF2-40B4-BE49-F238E27FC236}">
                <a16:creationId xmlns:a16="http://schemas.microsoft.com/office/drawing/2014/main" id="{4D166DF0-8604-1C41-8ACB-9EA7F9BC040E}"/>
              </a:ext>
            </a:extLst>
          </p:cNvPr>
          <p:cNvSpPr/>
          <p:nvPr/>
        </p:nvSpPr>
        <p:spPr>
          <a:xfrm>
            <a:off x="1003069" y="312579"/>
            <a:ext cx="10120515" cy="2031325"/>
          </a:xfrm>
          <a:prstGeom prst="rect">
            <a:avLst/>
          </a:prstGeom>
        </p:spPr>
        <p:txBody>
          <a:bodyPr wrap="square">
            <a:spAutoFit/>
          </a:bodyPr>
          <a:lstStyle/>
          <a:p>
            <a:pPr>
              <a:spcBef>
                <a:spcPts val="200"/>
              </a:spcBef>
            </a:pPr>
            <a:r>
              <a:rPr lang="en-US" b="1" dirty="0">
                <a:solidFill>
                  <a:srgbClr val="0070C0"/>
                </a:solidFill>
              </a:rPr>
              <a:t>Overview</a:t>
            </a:r>
          </a:p>
          <a:p>
            <a:pPr marL="800100" lvl="1" indent="-342900" algn="just">
              <a:buFont typeface="Courier New" panose="02070309020205020404" pitchFamily="49" charset="0"/>
              <a:buChar char="»"/>
            </a:pPr>
            <a:r>
              <a:rPr lang="en-US" sz="1200" dirty="0">
                <a:solidFill>
                  <a:srgbClr val="222222"/>
                </a:solidFill>
                <a:latin typeface="Calibri" panose="020F0502020204030204" pitchFamily="34" charset="0"/>
                <a:ea typeface="Times New Roman" panose="02020603050405020304" pitchFamily="18" charset="0"/>
                <a:cs typeface="Times New Roman" panose="02020603050405020304" pitchFamily="18" charset="0"/>
              </a:rPr>
              <a:t>In my current role, I own the Data Strategy &amp; Modernization initiatives at Anaplan and deeply involved in working with data scientists, data analysts, data engineers and business owners across various functional groups. In addition, I am responsible for Data Integration, Data Management, Data Security, Data Quality and Overall Governance of data in compliance with regulatory policies. I have also built the data platform on the Cloud leveraging Big Data technologies by integrating data from numerous transactional systems including Anaplan, Salesforce, Splunk, Greenhouse, Adobe Analytics, Workday and  ServiceNow. Thus, ensuring a data driven culture for decision makers across various business units.</a:t>
            </a:r>
          </a:p>
          <a:p>
            <a:pPr marL="800100" lvl="1" indent="-342900" algn="just">
              <a:buFont typeface="Courier New" panose="02070309020205020404" pitchFamily="49" charset="0"/>
              <a:buChar char="»"/>
            </a:pP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800100" lvl="1" indent="-342900" algn="just">
              <a:buFont typeface="Courier New" panose="02070309020205020404" pitchFamily="49" charset="0"/>
              <a:buChar char="»"/>
            </a:pPr>
            <a:r>
              <a:rPr lang="en-US" sz="1200" dirty="0">
                <a:solidFill>
                  <a:srgbClr val="222222"/>
                </a:solidFill>
                <a:latin typeface="Calibri" panose="020F0502020204030204" pitchFamily="34" charset="0"/>
                <a:cs typeface="Times New Roman" panose="02020603050405020304" pitchFamily="18" charset="0"/>
              </a:rPr>
              <a:t>I am confident that this master’s program in data science would help fine tune my leadership skills, advance my career and abilities to guide, mentor and drive organizations to excel. Hence, I had enrolled with this world-renowned accrediting association. Be authentic, think big, do not compromise, and consistently work towards achieving goals are my core principles that has taken this far. </a:t>
            </a:r>
          </a:p>
        </p:txBody>
      </p:sp>
    </p:spTree>
    <p:extLst>
      <p:ext uri="{BB962C8B-B14F-4D97-AF65-F5344CB8AC3E}">
        <p14:creationId xmlns:p14="http://schemas.microsoft.com/office/powerpoint/2010/main" val="9136378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98808694-5A29-044C-8E49-C8CA4C3A2747}"/>
              </a:ext>
            </a:extLst>
          </p:cNvPr>
          <p:cNvSpPr>
            <a:spLocks/>
          </p:cNvSpPr>
          <p:nvPr/>
        </p:nvSpPr>
        <p:spPr bwMode="auto">
          <a:xfrm>
            <a:off x="0" y="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a:extLst>
              <a:ext uri="{FF2B5EF4-FFF2-40B4-BE49-F238E27FC236}">
                <a16:creationId xmlns:a16="http://schemas.microsoft.com/office/drawing/2014/main" id="{4D40ECB9-562A-E747-8C58-76356FD92A9B}"/>
              </a:ext>
            </a:extLst>
          </p:cNvPr>
          <p:cNvSpPr>
            <a:spLocks/>
          </p:cNvSpPr>
          <p:nvPr/>
        </p:nvSpPr>
        <p:spPr bwMode="auto">
          <a:xfrm rot="10800000">
            <a:off x="5427980" y="432943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pic>
        <p:nvPicPr>
          <p:cNvPr id="5" name="Picture 4" descr="Graphical user interface&#10;&#10;Description automatically generated with medium confidence">
            <a:extLst>
              <a:ext uri="{FF2B5EF4-FFF2-40B4-BE49-F238E27FC236}">
                <a16:creationId xmlns:a16="http://schemas.microsoft.com/office/drawing/2014/main" id="{E288847E-5E32-AB4E-B90C-C1D205F00079}"/>
              </a:ext>
            </a:extLst>
          </p:cNvPr>
          <p:cNvPicPr/>
          <p:nvPr/>
        </p:nvPicPr>
        <p:blipFill rotWithShape="1">
          <a:blip r:embed="rId2"/>
          <a:srcRect r="1396"/>
          <a:stretch/>
        </p:blipFill>
        <p:spPr bwMode="auto">
          <a:xfrm>
            <a:off x="1464972" y="1364174"/>
            <a:ext cx="3162111" cy="982419"/>
          </a:xfrm>
          <a:prstGeom prst="rect">
            <a:avLst/>
          </a:prstGeom>
          <a:ln>
            <a:noFill/>
          </a:ln>
          <a:extLst>
            <a:ext uri="{53640926-AAD7-44D8-BBD7-CCE9431645EC}">
              <a14:shadowObscured xmlns:a14="http://schemas.microsoft.com/office/drawing/2010/main"/>
            </a:ext>
          </a:extLst>
        </p:spPr>
      </p:pic>
      <p:pic>
        <p:nvPicPr>
          <p:cNvPr id="6" name="Picture 5" descr="Graphical user interface, application&#10;&#10;Description automatically generated">
            <a:extLst>
              <a:ext uri="{FF2B5EF4-FFF2-40B4-BE49-F238E27FC236}">
                <a16:creationId xmlns:a16="http://schemas.microsoft.com/office/drawing/2014/main" id="{AE03E558-F3B4-F946-964D-B0ABB0577442}"/>
              </a:ext>
            </a:extLst>
          </p:cNvPr>
          <p:cNvPicPr/>
          <p:nvPr/>
        </p:nvPicPr>
        <p:blipFill>
          <a:blip r:embed="rId3"/>
          <a:stretch>
            <a:fillRect/>
          </a:stretch>
        </p:blipFill>
        <p:spPr>
          <a:xfrm>
            <a:off x="1464973" y="2611084"/>
            <a:ext cx="8824781" cy="3084636"/>
          </a:xfrm>
          <a:prstGeom prst="rect">
            <a:avLst/>
          </a:prstGeom>
        </p:spPr>
      </p:pic>
      <p:sp>
        <p:nvSpPr>
          <p:cNvPr id="8" name="Rectangle 7">
            <a:extLst>
              <a:ext uri="{FF2B5EF4-FFF2-40B4-BE49-F238E27FC236}">
                <a16:creationId xmlns:a16="http://schemas.microsoft.com/office/drawing/2014/main" id="{C31412CE-7C00-B64D-89C6-C7148055A349}"/>
              </a:ext>
            </a:extLst>
          </p:cNvPr>
          <p:cNvSpPr/>
          <p:nvPr/>
        </p:nvSpPr>
        <p:spPr>
          <a:xfrm>
            <a:off x="1003069" y="299222"/>
            <a:ext cx="3339504" cy="369332"/>
          </a:xfrm>
          <a:prstGeom prst="rect">
            <a:avLst/>
          </a:prstGeom>
        </p:spPr>
        <p:txBody>
          <a:bodyPr wrap="none">
            <a:spAutoFit/>
          </a:bodyPr>
          <a:lstStyle/>
          <a:p>
            <a:pPr>
              <a:spcBef>
                <a:spcPts val="200"/>
              </a:spcBef>
            </a:pPr>
            <a:r>
              <a:rPr lang="en-US" b="1" dirty="0">
                <a:solidFill>
                  <a:srgbClr val="0070C0"/>
                </a:solidFill>
                <a:latin typeface="Calibri" panose="020F0502020204030204" pitchFamily="34" charset="0"/>
                <a:ea typeface="Times New Roman" panose="02020603050405020304" pitchFamily="18" charset="0"/>
                <a:cs typeface="Times New Roman" panose="02020603050405020304" pitchFamily="18" charset="0"/>
              </a:rPr>
              <a:t>Course Catalog (</a:t>
            </a:r>
            <a:r>
              <a:rPr lang="en-US" b="1" dirty="0">
                <a:solidFill>
                  <a:srgbClr val="002060"/>
                </a:solidFill>
                <a:latin typeface="Calibri" panose="020F0502020204030204" pitchFamily="34" charset="0"/>
                <a:ea typeface="Times New Roman" panose="02020603050405020304" pitchFamily="18" charset="0"/>
                <a:cs typeface="Times New Roman" panose="02020603050405020304" pitchFamily="18" charset="0"/>
              </a:rPr>
              <a:t>Total: 36 Credits</a:t>
            </a:r>
            <a:r>
              <a:rPr lang="en-US" b="1" dirty="0">
                <a:solidFill>
                  <a:srgbClr val="0070C0"/>
                </a:solidFill>
                <a:latin typeface="Calibri" panose="020F0502020204030204" pitchFamily="34" charset="0"/>
                <a:ea typeface="Times New Roman" panose="02020603050405020304" pitchFamily="18" charset="0"/>
                <a:cs typeface="Times New Roman" panose="02020603050405020304" pitchFamily="18" charset="0"/>
              </a:rPr>
              <a:t>)</a:t>
            </a:r>
            <a:endParaRPr lang="en-US" b="1" dirty="0">
              <a:solidFill>
                <a:srgbClr val="0070C0"/>
              </a:solidFill>
              <a:latin typeface="Calibri Light" panose="020F03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27891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98808694-5A29-044C-8E49-C8CA4C3A2747}"/>
              </a:ext>
            </a:extLst>
          </p:cNvPr>
          <p:cNvSpPr>
            <a:spLocks/>
          </p:cNvSpPr>
          <p:nvPr/>
        </p:nvSpPr>
        <p:spPr bwMode="auto">
          <a:xfrm>
            <a:off x="0" y="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a:extLst>
              <a:ext uri="{FF2B5EF4-FFF2-40B4-BE49-F238E27FC236}">
                <a16:creationId xmlns:a16="http://schemas.microsoft.com/office/drawing/2014/main" id="{4D40ECB9-562A-E747-8C58-76356FD92A9B}"/>
              </a:ext>
            </a:extLst>
          </p:cNvPr>
          <p:cNvSpPr>
            <a:spLocks/>
          </p:cNvSpPr>
          <p:nvPr/>
        </p:nvSpPr>
        <p:spPr bwMode="auto">
          <a:xfrm rot="10800000">
            <a:off x="5427980" y="432943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Rectangle 1">
            <a:extLst>
              <a:ext uri="{FF2B5EF4-FFF2-40B4-BE49-F238E27FC236}">
                <a16:creationId xmlns:a16="http://schemas.microsoft.com/office/drawing/2014/main" id="{1D04B5D7-BFC3-4645-9FC2-97A8E7601F33}"/>
              </a:ext>
            </a:extLst>
          </p:cNvPr>
          <p:cNvSpPr/>
          <p:nvPr/>
        </p:nvSpPr>
        <p:spPr>
          <a:xfrm>
            <a:off x="1277389" y="751006"/>
            <a:ext cx="9404466" cy="5539978"/>
          </a:xfrm>
          <a:prstGeom prst="rect">
            <a:avLst/>
          </a:prstGeom>
        </p:spPr>
        <p:txBody>
          <a:bodyPr wrap="square">
            <a:spAutoFit/>
          </a:bodyPr>
          <a:lstStyle/>
          <a:p>
            <a:pPr marL="342900" marR="0" lvl="0" indent="-342900">
              <a:spcBef>
                <a:spcPts val="0"/>
              </a:spcBef>
              <a:spcAft>
                <a:spcPts val="0"/>
              </a:spcAft>
              <a:buFont typeface="Courier New" panose="02070309020205020404" pitchFamily="49" charset="0"/>
              <a:buChar char="»"/>
            </a:pPr>
            <a:r>
              <a:rPr lang="en-US" sz="1200" b="1"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rPr>
              <a:t>MBC 638 - Data Analysis and Decision Making</a:t>
            </a:r>
            <a:endParaRPr lang="en-US" sz="1200"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Concepts, principles, and methods to support scientific approach to managerial problem solving and process improvement. </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Basic statistical techniques, their appropriateness to situations and assumptions.</a:t>
            </a:r>
          </a:p>
          <a:p>
            <a:pPr marL="1143000" marR="0">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p>
          <a:p>
            <a:pPr marL="342900" indent="-342900">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IST 659 - Data Administration Concepts and Database Management</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Definition, development, and management of databases for information systems. </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Data analysis techniques, data modeling, and schema design. </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Query languages and search specifications. </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Overview of file organization for databases. </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Data administration concepts and skills.</a:t>
            </a:r>
          </a:p>
          <a:p>
            <a:pPr marL="1143000" marR="0">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p>
          <a:p>
            <a:pPr marL="342900" marR="0" lvl="0" indent="-342900">
              <a:spcBef>
                <a:spcPts val="0"/>
              </a:spcBef>
              <a:spcAft>
                <a:spcPts val="0"/>
              </a:spcAft>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SCM 651 - Business Analytics</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Business analytics including advanced spreadsheets; relational database and SQL queries. </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statistical analysis in R including multi-linear regression, interactions, tests for regression assumptions, logit, probit. </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neural networks and dashboards.</a:t>
            </a:r>
          </a:p>
          <a:p>
            <a:pPr marL="1143000" marR="0">
              <a:spcBef>
                <a:spcPts val="0"/>
              </a:spcBef>
              <a:spcAft>
                <a:spcPts val="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IST 687 - Introduction to Data Science</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Introduces information professionals to fundamentals about data and the standards, technologies, and methods for organizing, managing, curating, preserving, and using data. </a:t>
            </a:r>
          </a:p>
          <a:p>
            <a:pPr marL="742950" lvl="1" indent="-285750" algn="jus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Discusses broader issues relating to data management, quality control and publication of data. </a:t>
            </a:r>
          </a:p>
          <a:p>
            <a:pPr lvl="1" algn="just"/>
            <a:endParaRPr lang="en-US" sz="1200" dirty="0">
              <a:latin typeface="Calibri" panose="020F0502020204030204" pitchFamily="34" charset="0"/>
              <a:cs typeface="Times New Roman" panose="02020603050405020304" pitchFamily="18" charset="0"/>
            </a:endParaRPr>
          </a:p>
          <a:p>
            <a:pPr marL="342900" marR="0" lvl="0" indent="-342900">
              <a:spcBef>
                <a:spcPts val="0"/>
              </a:spcBef>
              <a:spcAft>
                <a:spcPts val="0"/>
              </a:spcAft>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IST 707 - Data Analytics</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General overview in data analytics techniques, familiarity with real-world applications, challenges involved in applications, and future directions of the field. </a:t>
            </a:r>
          </a:p>
          <a:p>
            <a:pPr marL="1143000" marR="0" algn="just">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p>
          <a:p>
            <a:pPr marL="342900" indent="-342900">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IST 652 - Scripting for Data Analysis</a:t>
            </a:r>
          </a:p>
          <a:p>
            <a:pPr marL="742950" lvl="1" indent="-285750" algn="jus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Scripting for the data analysis pipeline. Acquiring, accessing, and transforming data in the forms of structured, semi- structured and unstructured data. </a:t>
            </a:r>
          </a:p>
          <a:p>
            <a:endParaRPr lang="en-US" dirty="0"/>
          </a:p>
        </p:txBody>
      </p:sp>
      <p:sp>
        <p:nvSpPr>
          <p:cNvPr id="5" name="Rectangle 4">
            <a:extLst>
              <a:ext uri="{FF2B5EF4-FFF2-40B4-BE49-F238E27FC236}">
                <a16:creationId xmlns:a16="http://schemas.microsoft.com/office/drawing/2014/main" id="{6B8E8209-3897-F847-BB1D-250D5926BD3E}"/>
              </a:ext>
            </a:extLst>
          </p:cNvPr>
          <p:cNvSpPr/>
          <p:nvPr/>
        </p:nvSpPr>
        <p:spPr>
          <a:xfrm>
            <a:off x="1003069" y="299222"/>
            <a:ext cx="1658659" cy="369332"/>
          </a:xfrm>
          <a:prstGeom prst="rect">
            <a:avLst/>
          </a:prstGeom>
        </p:spPr>
        <p:txBody>
          <a:bodyPr wrap="none">
            <a:spAutoFit/>
          </a:bodyPr>
          <a:lstStyle/>
          <a:p>
            <a:pPr>
              <a:spcBef>
                <a:spcPts val="200"/>
              </a:spcBef>
            </a:pPr>
            <a:r>
              <a:rPr lang="en-US" b="1" dirty="0">
                <a:solidFill>
                  <a:srgbClr val="0070C0"/>
                </a:solidFill>
                <a:latin typeface="Calibri" panose="020F0502020204030204" pitchFamily="34" charset="0"/>
                <a:ea typeface="Times New Roman" panose="02020603050405020304" pitchFamily="18" charset="0"/>
                <a:cs typeface="Times New Roman" panose="02020603050405020304" pitchFamily="18" charset="0"/>
              </a:rPr>
              <a:t>Course Catalog</a:t>
            </a:r>
            <a:endParaRPr lang="en-US" b="1" dirty="0">
              <a:solidFill>
                <a:srgbClr val="0070C0"/>
              </a:solidFill>
              <a:latin typeface="Calibri Light" panose="020F03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762832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98808694-5A29-044C-8E49-C8CA4C3A2747}"/>
              </a:ext>
            </a:extLst>
          </p:cNvPr>
          <p:cNvSpPr>
            <a:spLocks/>
          </p:cNvSpPr>
          <p:nvPr/>
        </p:nvSpPr>
        <p:spPr bwMode="auto">
          <a:xfrm>
            <a:off x="0" y="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a:extLst>
              <a:ext uri="{FF2B5EF4-FFF2-40B4-BE49-F238E27FC236}">
                <a16:creationId xmlns:a16="http://schemas.microsoft.com/office/drawing/2014/main" id="{4D40ECB9-562A-E747-8C58-76356FD92A9B}"/>
              </a:ext>
            </a:extLst>
          </p:cNvPr>
          <p:cNvSpPr>
            <a:spLocks/>
          </p:cNvSpPr>
          <p:nvPr/>
        </p:nvSpPr>
        <p:spPr bwMode="auto">
          <a:xfrm rot="10800000">
            <a:off x="5427980" y="432943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Rectangle 1">
            <a:extLst>
              <a:ext uri="{FF2B5EF4-FFF2-40B4-BE49-F238E27FC236}">
                <a16:creationId xmlns:a16="http://schemas.microsoft.com/office/drawing/2014/main" id="{34209A7C-F394-CF4C-A310-084FFCAFF07F}"/>
              </a:ext>
            </a:extLst>
          </p:cNvPr>
          <p:cNvSpPr/>
          <p:nvPr/>
        </p:nvSpPr>
        <p:spPr>
          <a:xfrm>
            <a:off x="1277389" y="747772"/>
            <a:ext cx="9313026" cy="5078313"/>
          </a:xfrm>
          <a:prstGeom prst="rect">
            <a:avLst/>
          </a:prstGeom>
        </p:spPr>
        <p:txBody>
          <a:bodyPr wrap="square">
            <a:spAutoFit/>
          </a:bodyPr>
          <a:lstStyle/>
          <a:p>
            <a:pPr marL="342900" indent="-342900">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IST 772 - Quantitative Reasoning Data Science</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Classical statistical procedures used in information transfer research. </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Emphasis on underlying rationale for each procedure and on criteria for selecting procedures in each research situation.</a:t>
            </a:r>
          </a:p>
          <a:p>
            <a:r>
              <a:rPr lang="en-US" sz="1200" dirty="0">
                <a:effectLst/>
                <a:latin typeface="Calibri" panose="020F0502020204030204" pitchFamily="34" charset="0"/>
                <a:ea typeface="Calibri" panose="020F0502020204030204" pitchFamily="34" charset="0"/>
                <a:cs typeface="Times New Roman" panose="02020603050405020304" pitchFamily="18" charset="0"/>
              </a:rPr>
              <a:t> </a:t>
            </a:r>
          </a:p>
          <a:p>
            <a:pPr marL="342900" marR="0" lvl="0" indent="-342900">
              <a:spcBef>
                <a:spcPts val="0"/>
              </a:spcBef>
              <a:spcAft>
                <a:spcPts val="0"/>
              </a:spcAft>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IST 664 - Natural Language Processing</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Linguistic and computational aspect of natural language processing technologies. </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Lectures, readings, and projects in the computational techniques required to perform all levels of linguistic processing of text. </a:t>
            </a:r>
          </a:p>
          <a:p>
            <a:pPr marL="914400" marR="0">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p>
          <a:p>
            <a:pPr marL="342900" indent="-342900">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MAR 653 - Marketing Analytics</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Marketing analytics techniques including discriminant analysis, logit, cluster analysis, factor analysis, and conjoint analysis. </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Marketing decision support models such as new product diffusion, test-market, price, and sales promotion decision models.</a:t>
            </a:r>
          </a:p>
          <a:p>
            <a:pPr marL="1143000" marR="0">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p>
          <a:p>
            <a:pPr marL="342900" marR="0" lvl="0" indent="-342900">
              <a:spcBef>
                <a:spcPts val="0"/>
              </a:spcBef>
              <a:spcAft>
                <a:spcPts val="0"/>
              </a:spcAft>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IST 719 - Information Visualization</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A broad introduction to data visualization for information professionals. </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Develop a portfolio of resources, demonstrations, recipes, and examples of various data visualization techniques.</a:t>
            </a:r>
          </a:p>
          <a:p>
            <a:pPr marL="1143000" marR="0">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p>
          <a:p>
            <a:pPr marL="342900" indent="-342900">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IST 718 - Big Data Analytics</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A broad introduction to big data analytical and processing tools for information professionals. </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Develop a portfolio of theoretical and practical resources for several real-world case studies.</a:t>
            </a:r>
          </a:p>
          <a:p>
            <a:pPr marL="1143000" marR="0">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p>
          <a:p>
            <a:pPr marL="342900" marR="0" lvl="0" indent="-342900">
              <a:spcBef>
                <a:spcPts val="0"/>
              </a:spcBef>
              <a:spcAft>
                <a:spcPts val="0"/>
              </a:spcAft>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IST 769 - Advanced Database Administration Concepts and Database Management</a:t>
            </a:r>
          </a:p>
          <a:p>
            <a:pPr marL="742950" lvl="1" indent="-285750" algn="jus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In-depth analysis of relational and non-relational databases and database management system architecture, building complex database objects, database applications using forms and reports, data warehouses, establishing and implementing database security, and tuning databases for optimum performance.</a:t>
            </a:r>
          </a:p>
          <a:p>
            <a:pPr marL="742950" lvl="1" indent="-285750" algn="jus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Lectures, readings and hands-on lab exercises on Big Data platforms such us </a:t>
            </a:r>
          </a:p>
          <a:p>
            <a:pPr marL="1200150" lvl="2" indent="-285750" algn="jus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Hadoop (HDFS, MapReduce, YARN, Pig, Hive, Hbase, Impala  </a:t>
            </a:r>
          </a:p>
          <a:p>
            <a:pPr marL="1200150" lvl="2" indent="-285750" algn="jus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MongoDB, Redis, Cassandra, Kafka and KSQL</a:t>
            </a:r>
          </a:p>
        </p:txBody>
      </p:sp>
      <p:sp>
        <p:nvSpPr>
          <p:cNvPr id="5" name="Rectangle 4">
            <a:extLst>
              <a:ext uri="{FF2B5EF4-FFF2-40B4-BE49-F238E27FC236}">
                <a16:creationId xmlns:a16="http://schemas.microsoft.com/office/drawing/2014/main" id="{8F7A7567-2F77-E848-A2EF-11A434E30D9E}"/>
              </a:ext>
            </a:extLst>
          </p:cNvPr>
          <p:cNvSpPr/>
          <p:nvPr/>
        </p:nvSpPr>
        <p:spPr>
          <a:xfrm>
            <a:off x="1003069" y="299222"/>
            <a:ext cx="1658659" cy="369332"/>
          </a:xfrm>
          <a:prstGeom prst="rect">
            <a:avLst/>
          </a:prstGeom>
        </p:spPr>
        <p:txBody>
          <a:bodyPr wrap="none">
            <a:spAutoFit/>
          </a:bodyPr>
          <a:lstStyle/>
          <a:p>
            <a:pPr>
              <a:spcBef>
                <a:spcPts val="200"/>
              </a:spcBef>
            </a:pPr>
            <a:r>
              <a:rPr lang="en-US" b="1" dirty="0">
                <a:solidFill>
                  <a:srgbClr val="0070C0"/>
                </a:solidFill>
                <a:latin typeface="Calibri" panose="020F0502020204030204" pitchFamily="34" charset="0"/>
                <a:ea typeface="Times New Roman" panose="02020603050405020304" pitchFamily="18" charset="0"/>
                <a:cs typeface="Times New Roman" panose="02020603050405020304" pitchFamily="18" charset="0"/>
              </a:rPr>
              <a:t>Course Catalog</a:t>
            </a:r>
            <a:endParaRPr lang="en-US" b="1" dirty="0">
              <a:solidFill>
                <a:srgbClr val="0070C0"/>
              </a:solidFill>
              <a:latin typeface="Calibri Light" panose="020F03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857166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98808694-5A29-044C-8E49-C8CA4C3A2747}"/>
              </a:ext>
            </a:extLst>
          </p:cNvPr>
          <p:cNvSpPr>
            <a:spLocks/>
          </p:cNvSpPr>
          <p:nvPr/>
        </p:nvSpPr>
        <p:spPr bwMode="auto">
          <a:xfrm>
            <a:off x="0" y="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a:extLst>
              <a:ext uri="{FF2B5EF4-FFF2-40B4-BE49-F238E27FC236}">
                <a16:creationId xmlns:a16="http://schemas.microsoft.com/office/drawing/2014/main" id="{4D40ECB9-562A-E747-8C58-76356FD92A9B}"/>
              </a:ext>
            </a:extLst>
          </p:cNvPr>
          <p:cNvSpPr>
            <a:spLocks/>
          </p:cNvSpPr>
          <p:nvPr/>
        </p:nvSpPr>
        <p:spPr bwMode="auto">
          <a:xfrm rot="10800000">
            <a:off x="5427980" y="432943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Rectangle 1">
            <a:extLst>
              <a:ext uri="{FF2B5EF4-FFF2-40B4-BE49-F238E27FC236}">
                <a16:creationId xmlns:a16="http://schemas.microsoft.com/office/drawing/2014/main" id="{776065D9-70B7-AB42-AF67-9F6D18D11EB6}"/>
              </a:ext>
            </a:extLst>
          </p:cNvPr>
          <p:cNvSpPr/>
          <p:nvPr/>
        </p:nvSpPr>
        <p:spPr>
          <a:xfrm>
            <a:off x="1335576" y="688715"/>
            <a:ext cx="8914015" cy="4355038"/>
          </a:xfrm>
          <a:prstGeom prst="rect">
            <a:avLst/>
          </a:prstGeom>
        </p:spPr>
        <p:txBody>
          <a:bodyPr wrap="square">
            <a:spAutoFit/>
          </a:bodyPr>
          <a:lstStyle/>
          <a:p>
            <a:pPr>
              <a:spcBef>
                <a:spcPts val="200"/>
              </a:spcBef>
            </a:pPr>
            <a:endParaRPr lang="en-US" sz="13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R</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Use R to do basic data cleaning and preparation on a wide range of datasets</a:t>
            </a:r>
          </a:p>
          <a:p>
            <a:pPr marL="1143000" marR="0" lvl="2" indent="-228600" algn="just">
              <a:spcBef>
                <a:spcPts val="0"/>
              </a:spcBef>
              <a:spcAft>
                <a:spcPts val="0"/>
              </a:spcAft>
              <a:buFont typeface="Wingdings" pitchFamily="2" charset="2"/>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Use functions to summarize and compare fields</a:t>
            </a:r>
          </a:p>
          <a:p>
            <a:pPr marL="1143000" marR="0" lvl="2" indent="-228600" algn="just">
              <a:spcBef>
                <a:spcPts val="0"/>
              </a:spcBef>
              <a:spcAft>
                <a:spcPts val="0"/>
              </a:spcAft>
              <a:buFont typeface="Wingdings" pitchFamily="2" charset="2"/>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Find missing values</a:t>
            </a:r>
          </a:p>
          <a:p>
            <a:pPr marL="1143000" marR="0" lvl="2" indent="-228600" algn="just">
              <a:spcBef>
                <a:spcPts val="0"/>
              </a:spcBef>
              <a:spcAft>
                <a:spcPts val="0"/>
              </a:spcAft>
              <a:buFont typeface="Wingdings" pitchFamily="2" charset="2"/>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Use subsets or filter data</a:t>
            </a:r>
          </a:p>
          <a:p>
            <a:pPr marL="1143000" marR="0" lvl="2" indent="-228600" algn="just">
              <a:spcBef>
                <a:spcPts val="0"/>
              </a:spcBef>
              <a:spcAft>
                <a:spcPts val="0"/>
              </a:spcAft>
              <a:buFont typeface="Wingdings" pitchFamily="2" charset="2"/>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Retype data into correct format</a:t>
            </a:r>
          </a:p>
          <a:p>
            <a:pPr marR="0" lvl="2" algn="just">
              <a:spcBef>
                <a:spcPts val="0"/>
              </a:spcBef>
              <a:spcAft>
                <a:spcPts val="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Identify stories in datasets through exploration</a:t>
            </a:r>
          </a:p>
          <a:p>
            <a:pPr marL="1143000" marR="0" lvl="2" indent="-228600" algn="just">
              <a:spcBef>
                <a:spcPts val="0"/>
              </a:spcBef>
              <a:spcAft>
                <a:spcPts val="0"/>
              </a:spcAft>
              <a:buFont typeface="Wingdings" pitchFamily="2" charset="2"/>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Use R to create appropriate rough plots to identify distributions and relationships in the data</a:t>
            </a:r>
          </a:p>
          <a:p>
            <a:pPr marR="0" lvl="2" algn="just">
              <a:spcBef>
                <a:spcPts val="0"/>
              </a:spcBef>
              <a:spcAft>
                <a:spcPts val="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Create rich visual artifacts that communicate data stories</a:t>
            </a:r>
          </a:p>
          <a:p>
            <a:pPr marL="1143000" marR="0" lvl="2" indent="-228600" algn="just">
              <a:spcBef>
                <a:spcPts val="0"/>
              </a:spcBef>
              <a:spcAft>
                <a:spcPts val="0"/>
              </a:spcAft>
              <a:buFont typeface="Wingdings" pitchFamily="2" charset="2"/>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Identify the optimal type of visualization to minimize viewer cognitive overload and maximize image interpretability</a:t>
            </a:r>
          </a:p>
          <a:p>
            <a:pPr marL="1143000" marR="0" lvl="2" indent="-228600" algn="just">
              <a:spcBef>
                <a:spcPts val="0"/>
              </a:spcBef>
              <a:spcAft>
                <a:spcPts val="0"/>
              </a:spcAft>
              <a:buFont typeface="Wingdings" pitchFamily="2" charset="2"/>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Enhance viewer cognition through context cues</a:t>
            </a:r>
          </a:p>
          <a:p>
            <a:pPr marL="1143000" marR="0" lvl="2" indent="-228600" algn="just">
              <a:spcBef>
                <a:spcPts val="0"/>
              </a:spcBef>
              <a:spcAft>
                <a:spcPts val="0"/>
              </a:spcAft>
              <a:buFont typeface="Wingdings" pitchFamily="2" charset="2"/>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Use basic design principles to enhance viewer receptivity and convey meaning</a:t>
            </a:r>
          </a:p>
          <a:p>
            <a:pPr marL="1143000" marR="0" lvl="2" indent="-228600" algn="just">
              <a:spcBef>
                <a:spcPts val="0"/>
              </a:spcBef>
              <a:spcAft>
                <a:spcPts val="0"/>
              </a:spcAft>
              <a:buFont typeface="Wingdings" pitchFamily="2" charset="2"/>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Develop complex categorical data plot, like alluvial, treemap, and river plots in R</a:t>
            </a:r>
          </a:p>
          <a:p>
            <a:pPr marL="1143000" marR="0" lvl="2" indent="-228600" algn="just">
              <a:spcBef>
                <a:spcPts val="0"/>
              </a:spcBef>
              <a:spcAft>
                <a:spcPts val="0"/>
              </a:spcAft>
              <a:buFont typeface="Wingdings" pitchFamily="2" charset="2"/>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Using shape files and geoJSON for map plotting</a:t>
            </a:r>
          </a:p>
          <a:p>
            <a:pPr marL="1143000" marR="0" lvl="2" indent="-228600" algn="just">
              <a:spcBef>
                <a:spcPts val="0"/>
              </a:spcBef>
              <a:spcAft>
                <a:spcPts val="0"/>
              </a:spcAft>
              <a:buFont typeface="Wingdings" pitchFamily="2" charset="2"/>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Using Shiny to create interactive dashboards</a:t>
            </a:r>
          </a:p>
          <a:p>
            <a:pPr marR="0" lvl="2" algn="just">
              <a:spcBef>
                <a:spcPts val="0"/>
              </a:spcBef>
              <a:spcAft>
                <a:spcPts val="0"/>
              </a:spcAft>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Data Mining &amp; Machine Learning</a:t>
            </a:r>
          </a:p>
          <a:p>
            <a:pPr marL="1143000" marR="0" lvl="2" indent="-228600" algn="just">
              <a:spcBef>
                <a:spcPts val="0"/>
              </a:spcBef>
              <a:spcAft>
                <a:spcPts val="0"/>
              </a:spcAft>
              <a:buFont typeface="Wingdings" pitchFamily="2" charset="2"/>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Association Rules, Clustering &amp; Text mining</a:t>
            </a:r>
          </a:p>
          <a:p>
            <a:pPr marL="1143000" marR="0" lvl="2" indent="-228600" algn="just">
              <a:spcBef>
                <a:spcPts val="0"/>
              </a:spcBef>
              <a:spcAft>
                <a:spcPts val="0"/>
              </a:spcAft>
              <a:buFont typeface="Wingdings" pitchFamily="2" charset="2"/>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Classification algorithms including, Logistic regression, Support Vector Machines, naïve Bayes, kNN, Random Forest</a:t>
            </a:r>
          </a:p>
          <a:p>
            <a:pPr marL="1143000" lvl="2" indent="-228600" algn="just">
              <a:buFont typeface="Wingdings" pitchFamily="2" charset="2"/>
              <a:buChar char=""/>
            </a:pPr>
            <a:r>
              <a:rPr lang="en-US" sz="1200" dirty="0">
                <a:latin typeface="Calibri" panose="020F0502020204030204" pitchFamily="34" charset="0"/>
                <a:cs typeface="Times New Roman" panose="02020603050405020304" pitchFamily="18" charset="0"/>
              </a:rPr>
              <a:t>Model evaluation metrics </a:t>
            </a:r>
          </a:p>
        </p:txBody>
      </p:sp>
      <p:sp>
        <p:nvSpPr>
          <p:cNvPr id="5" name="Rectangle 4">
            <a:extLst>
              <a:ext uri="{FF2B5EF4-FFF2-40B4-BE49-F238E27FC236}">
                <a16:creationId xmlns:a16="http://schemas.microsoft.com/office/drawing/2014/main" id="{AC3958A0-D924-F34F-959F-65BC15476D24}"/>
              </a:ext>
            </a:extLst>
          </p:cNvPr>
          <p:cNvSpPr/>
          <p:nvPr/>
        </p:nvSpPr>
        <p:spPr>
          <a:xfrm>
            <a:off x="1003069" y="299222"/>
            <a:ext cx="6277359" cy="369332"/>
          </a:xfrm>
          <a:prstGeom prst="rect">
            <a:avLst/>
          </a:prstGeom>
        </p:spPr>
        <p:txBody>
          <a:bodyPr wrap="none">
            <a:spAutoFit/>
          </a:bodyPr>
          <a:lstStyle/>
          <a:p>
            <a:pPr>
              <a:spcBef>
                <a:spcPts val="200"/>
              </a:spcBef>
            </a:pPr>
            <a:r>
              <a:rPr lang="en-US" b="1" dirty="0">
                <a:solidFill>
                  <a:srgbClr val="0070C0"/>
                </a:solidFill>
                <a:latin typeface="Calibri" panose="020F0502020204030204" pitchFamily="34" charset="0"/>
                <a:cs typeface="Times New Roman" panose="02020603050405020304" pitchFamily="18" charset="0"/>
              </a:rPr>
              <a:t>Demonstrate competence and/or mastery of the skills needed</a:t>
            </a:r>
            <a:endParaRPr lang="en-US" b="1" dirty="0">
              <a:solidFill>
                <a:srgbClr val="0070C0"/>
              </a:solidFill>
              <a:latin typeface="Calibri Light" panose="020F03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512915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98808694-5A29-044C-8E49-C8CA4C3A2747}"/>
              </a:ext>
            </a:extLst>
          </p:cNvPr>
          <p:cNvSpPr>
            <a:spLocks/>
          </p:cNvSpPr>
          <p:nvPr/>
        </p:nvSpPr>
        <p:spPr bwMode="auto">
          <a:xfrm>
            <a:off x="0" y="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a:extLst>
              <a:ext uri="{FF2B5EF4-FFF2-40B4-BE49-F238E27FC236}">
                <a16:creationId xmlns:a16="http://schemas.microsoft.com/office/drawing/2014/main" id="{4D40ECB9-562A-E747-8C58-76356FD92A9B}"/>
              </a:ext>
            </a:extLst>
          </p:cNvPr>
          <p:cNvSpPr>
            <a:spLocks/>
          </p:cNvSpPr>
          <p:nvPr/>
        </p:nvSpPr>
        <p:spPr bwMode="auto">
          <a:xfrm rot="10800000">
            <a:off x="5427980" y="432943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Rectangle 1">
            <a:extLst>
              <a:ext uri="{FF2B5EF4-FFF2-40B4-BE49-F238E27FC236}">
                <a16:creationId xmlns:a16="http://schemas.microsoft.com/office/drawing/2014/main" id="{40C10BB9-1300-2E4D-9F4E-5A9B5B9FCFE3}"/>
              </a:ext>
            </a:extLst>
          </p:cNvPr>
          <p:cNvSpPr/>
          <p:nvPr/>
        </p:nvSpPr>
        <p:spPr>
          <a:xfrm>
            <a:off x="1289857" y="856501"/>
            <a:ext cx="9612286" cy="5144998"/>
          </a:xfrm>
          <a:prstGeom prst="rect">
            <a:avLst/>
          </a:prstGeom>
        </p:spPr>
        <p:txBody>
          <a:bodyPr wrap="square">
            <a:spAutoFit/>
          </a:bodyPr>
          <a:lstStyle/>
          <a:p>
            <a:pPr marL="342900" indent="-342900">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Python</a:t>
            </a:r>
          </a:p>
          <a:p>
            <a:pPr marL="742950" lvl="1" indent="-285750" algn="jus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Exploring and transforming Structured data</a:t>
            </a:r>
          </a:p>
          <a:p>
            <a:pPr marL="1143000" lvl="2" indent="-228600" algn="just">
              <a:buFont typeface="Wingdings" pitchFamily="2" charset="2"/>
              <a:buChar char=""/>
            </a:pPr>
            <a:r>
              <a:rPr lang="en-US" sz="1200" dirty="0">
                <a:latin typeface="Calibri" panose="020F0502020204030204" pitchFamily="34" charset="0"/>
                <a:cs typeface="Times New Roman" panose="02020603050405020304" pitchFamily="18" charset="0"/>
              </a:rPr>
              <a:t>Arrays, Functions and Categorical summarization</a:t>
            </a:r>
          </a:p>
          <a:p>
            <a:pPr marL="1143000" lvl="2" indent="-228600" algn="just">
              <a:buFont typeface="Wingdings" pitchFamily="2" charset="2"/>
              <a:buChar char=""/>
            </a:pPr>
            <a:r>
              <a:rPr lang="en-US" sz="1200" dirty="0">
                <a:latin typeface="Calibri" panose="020F0502020204030204" pitchFamily="34" charset="0"/>
                <a:cs typeface="Times New Roman" panose="02020603050405020304" pitchFamily="18" charset="0"/>
              </a:rPr>
              <a:t>Stacking and Unstacking data</a:t>
            </a:r>
          </a:p>
          <a:p>
            <a:pPr marL="1143000" lvl="2" indent="-228600" algn="just">
              <a:buFont typeface="Wingdings" pitchFamily="2" charset="2"/>
              <a:buChar char=""/>
            </a:pPr>
            <a:r>
              <a:rPr lang="en-US" sz="1200" dirty="0">
                <a:latin typeface="Calibri" panose="020F0502020204030204" pitchFamily="34" charset="0"/>
                <a:cs typeface="Times New Roman" panose="02020603050405020304" pitchFamily="18" charset="0"/>
              </a:rPr>
              <a:t>working with pandas dataframe</a:t>
            </a:r>
          </a:p>
          <a:p>
            <a:pPr lvl="2" algn="just"/>
            <a:endParaRPr lang="en-US" sz="1200" dirty="0">
              <a:latin typeface="Calibri" panose="020F0502020204030204" pitchFamily="34" charset="0"/>
              <a:cs typeface="Times New Roman" panose="02020603050405020304" pitchFamily="18" charset="0"/>
            </a:endParaRPr>
          </a:p>
          <a:p>
            <a:pPr marL="742950" lvl="1" indent="-285750" algn="jus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Semi-structured data</a:t>
            </a:r>
          </a:p>
          <a:p>
            <a:pPr marL="1143000" lvl="2" indent="-228600" algn="just">
              <a:buFont typeface="Wingdings" pitchFamily="2" charset="2"/>
              <a:buChar char=""/>
            </a:pPr>
            <a:r>
              <a:rPr lang="en-US" sz="1200" dirty="0">
                <a:latin typeface="Calibri" panose="020F0502020204030204" pitchFamily="34" charset="0"/>
                <a:cs typeface="Times New Roman" panose="02020603050405020304" pitchFamily="18" charset="0"/>
              </a:rPr>
              <a:t>NoSQL databases, PyMongo, JSON Encoder and decoder, Processing Twitter, and Facebook APIs</a:t>
            </a:r>
          </a:p>
          <a:p>
            <a:pPr lvl="2" algn="just"/>
            <a:endParaRPr lang="en-US" sz="1200" dirty="0">
              <a:latin typeface="Calibri" panose="020F0502020204030204" pitchFamily="34" charset="0"/>
              <a:cs typeface="Times New Roman" panose="02020603050405020304" pitchFamily="18" charset="0"/>
            </a:endParaRPr>
          </a:p>
          <a:p>
            <a:pPr marL="742950" lvl="1" indent="-285750" algn="jus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Unstructured data</a:t>
            </a:r>
          </a:p>
          <a:p>
            <a:pPr marL="1143000" lvl="2" indent="-228600" algn="just">
              <a:buFont typeface="Wingdings" pitchFamily="2" charset="2"/>
              <a:buChar char=""/>
            </a:pPr>
            <a:r>
              <a:rPr lang="en-US" sz="1200" dirty="0">
                <a:latin typeface="Calibri" panose="020F0502020204030204" pitchFamily="34" charset="0"/>
                <a:cs typeface="Times New Roman" panose="02020603050405020304" pitchFamily="18" charset="0"/>
              </a:rPr>
              <a:t>Text tokenization, Regular expressions, Finding patterns in Text and Sentiment analysis</a:t>
            </a:r>
          </a:p>
          <a:p>
            <a:pPr lvl="2" algn="just"/>
            <a:endParaRPr lang="en-US" sz="1200" dirty="0">
              <a:latin typeface="Calibri" panose="020F0502020204030204" pitchFamily="34" charset="0"/>
              <a:cs typeface="Times New Roman" panose="02020603050405020304" pitchFamily="18" charset="0"/>
            </a:endParaRPr>
          </a:p>
          <a:p>
            <a:pPr marL="742950" lvl="1" indent="-285750" algn="jus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Network Structures</a:t>
            </a:r>
          </a:p>
          <a:p>
            <a:pPr marL="1143000" lvl="2" indent="-228600" algn="just">
              <a:buFont typeface="Wingdings" pitchFamily="2" charset="2"/>
              <a:buChar char=""/>
            </a:pPr>
            <a:r>
              <a:rPr lang="en-US" sz="1200" dirty="0">
                <a:latin typeface="Calibri" panose="020F0502020204030204" pitchFamily="34" charset="0"/>
                <a:cs typeface="Times New Roman" panose="02020603050405020304" pitchFamily="18" charset="0"/>
              </a:rPr>
              <a:t>Social network analysis, Geolocations on Maps and analyzing Facebook post comments</a:t>
            </a:r>
          </a:p>
          <a:p>
            <a:pPr lvl="2" algn="just"/>
            <a:endParaRPr lang="en-US" sz="1200" dirty="0">
              <a:latin typeface="Calibri" panose="020F0502020204030204" pitchFamily="34" charset="0"/>
              <a:cs typeface="Times New Roman" panose="02020603050405020304" pitchFamily="18" charset="0"/>
            </a:endParaRPr>
          </a:p>
          <a:p>
            <a:pPr marL="742950" lvl="1" indent="-285750" algn="jus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Visualization</a:t>
            </a:r>
          </a:p>
          <a:p>
            <a:pPr marL="1143000" lvl="2" indent="-228600" algn="just">
              <a:buFont typeface="Wingdings" pitchFamily="2" charset="2"/>
              <a:buChar char=""/>
            </a:pPr>
            <a:r>
              <a:rPr lang="en-US" sz="1200" dirty="0">
                <a:latin typeface="Calibri" panose="020F0502020204030204" pitchFamily="34" charset="0"/>
                <a:cs typeface="Times New Roman" panose="02020603050405020304" pitchFamily="18" charset="0"/>
              </a:rPr>
              <a:t>Create powerful visualizations using matplotlib, plotly, seaborn, folium, Wordcloud etc.</a:t>
            </a:r>
          </a:p>
          <a:p>
            <a:pPr>
              <a:spcBef>
                <a:spcPts val="200"/>
              </a:spcBef>
            </a:pPr>
            <a:r>
              <a:rPr lang="en-US" sz="1300" b="1" dirty="0">
                <a:solidFill>
                  <a:srgbClr val="2F5496"/>
                </a:solidFill>
                <a:latin typeface="Calibri Light" panose="020F0302020204030204" pitchFamily="34" charset="0"/>
                <a:cs typeface="Times New Roman" panose="02020603050405020304" pitchFamily="18" charset="0"/>
              </a:rPr>
              <a:t> </a:t>
            </a:r>
          </a:p>
          <a:p>
            <a:pPr marL="742950" lvl="1" indent="-285750" algn="jus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Machine Learning</a:t>
            </a:r>
          </a:p>
          <a:p>
            <a:pPr marL="1143000" lvl="2" indent="-228600" algn="just">
              <a:buFont typeface="Wingdings" pitchFamily="2" charset="2"/>
              <a:buChar char=""/>
            </a:pPr>
            <a:r>
              <a:rPr lang="en-US" sz="1200" dirty="0">
                <a:latin typeface="Calibri" panose="020F0502020204030204" pitchFamily="34" charset="0"/>
                <a:cs typeface="Times New Roman" panose="02020603050405020304" pitchFamily="18" charset="0"/>
              </a:rPr>
              <a:t>Conventional and Neural network modeling to solve time series, forecasting, regression, image classification and computer vision problems.</a:t>
            </a:r>
          </a:p>
          <a:p>
            <a:pPr marL="1143000" lvl="2" indent="-228600" algn="just">
              <a:buFont typeface="Wingdings" pitchFamily="2" charset="2"/>
              <a:buChar char=""/>
            </a:pPr>
            <a:r>
              <a:rPr lang="en-US" sz="1200" dirty="0">
                <a:latin typeface="Calibri" panose="020F0502020204030204" pitchFamily="34" charset="0"/>
                <a:cs typeface="Times New Roman" panose="02020603050405020304" pitchFamily="18" charset="0"/>
              </a:rPr>
              <a:t>Designing deep neural network architectures using CNN, RNN models.</a:t>
            </a:r>
          </a:p>
          <a:p>
            <a:pPr marL="742950" lvl="1" indent="-285750" algn="just">
              <a:buFont typeface="Courier New" panose="02070309020205020404" pitchFamily="49" charset="0"/>
              <a:buChar char="›"/>
            </a:pPr>
            <a:r>
              <a:rPr lang="en-US" sz="1200" dirty="0">
                <a:latin typeface="Calibri" panose="020F0502020204030204" pitchFamily="34" charset="0"/>
                <a:cs typeface="Times New Roman" panose="02020603050405020304" pitchFamily="18" charset="0"/>
              </a:rPr>
              <a:t>NLP</a:t>
            </a:r>
          </a:p>
          <a:p>
            <a:pPr marL="1143000" lvl="2" indent="-228600" algn="just">
              <a:buFont typeface="Wingdings" pitchFamily="2" charset="2"/>
              <a:buChar char=""/>
            </a:pPr>
            <a:r>
              <a:rPr lang="en-US" sz="1200" dirty="0">
                <a:latin typeface="Calibri" panose="020F0502020204030204" pitchFamily="34" charset="0"/>
                <a:cs typeface="Times New Roman" panose="02020603050405020304" pitchFamily="18" charset="0"/>
              </a:rPr>
              <a:t>Linguistic analysis, tokenization, word level semantics, part-of-speech tagging, syntax, semantics, and on up to the discourse level</a:t>
            </a:r>
          </a:p>
          <a:p>
            <a:pPr marL="1143000" lvl="2" indent="-228600" algn="just">
              <a:spcBef>
                <a:spcPts val="200"/>
              </a:spcBef>
              <a:buFont typeface="Wingdings" pitchFamily="2" charset="2"/>
              <a:buChar char=""/>
            </a:pPr>
            <a:r>
              <a:rPr lang="en-US" sz="1200" dirty="0">
                <a:latin typeface="Calibri" panose="020F0502020204030204" pitchFamily="34" charset="0"/>
                <a:cs typeface="Times New Roman" panose="02020603050405020304" pitchFamily="18" charset="0"/>
              </a:rPr>
              <a:t>Sentiment Analysis, information extraction (IE), summarization, and machine translation (MT), information retrieval (IR), question answering (QA), and conversational agents </a:t>
            </a:r>
          </a:p>
        </p:txBody>
      </p:sp>
      <p:sp>
        <p:nvSpPr>
          <p:cNvPr id="5" name="Rectangle 4">
            <a:extLst>
              <a:ext uri="{FF2B5EF4-FFF2-40B4-BE49-F238E27FC236}">
                <a16:creationId xmlns:a16="http://schemas.microsoft.com/office/drawing/2014/main" id="{34D224B2-5A87-474A-B028-5459431C3F8D}"/>
              </a:ext>
            </a:extLst>
          </p:cNvPr>
          <p:cNvSpPr/>
          <p:nvPr/>
        </p:nvSpPr>
        <p:spPr>
          <a:xfrm>
            <a:off x="1003069" y="299222"/>
            <a:ext cx="6277359" cy="369332"/>
          </a:xfrm>
          <a:prstGeom prst="rect">
            <a:avLst/>
          </a:prstGeom>
        </p:spPr>
        <p:txBody>
          <a:bodyPr wrap="none">
            <a:spAutoFit/>
          </a:bodyPr>
          <a:lstStyle/>
          <a:p>
            <a:pPr>
              <a:spcBef>
                <a:spcPts val="200"/>
              </a:spcBef>
            </a:pPr>
            <a:r>
              <a:rPr lang="en-US" b="1" dirty="0">
                <a:solidFill>
                  <a:srgbClr val="0070C0"/>
                </a:solidFill>
                <a:latin typeface="Calibri" panose="020F0502020204030204" pitchFamily="34" charset="0"/>
                <a:cs typeface="Times New Roman" panose="02020603050405020304" pitchFamily="18" charset="0"/>
              </a:rPr>
              <a:t>Demonstrate competence and/or mastery of the skills needed</a:t>
            </a:r>
            <a:endParaRPr lang="en-US" b="1" dirty="0">
              <a:solidFill>
                <a:srgbClr val="0070C0"/>
              </a:solidFill>
              <a:latin typeface="Calibri Light" panose="020F03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842569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98808694-5A29-044C-8E49-C8CA4C3A2747}"/>
              </a:ext>
            </a:extLst>
          </p:cNvPr>
          <p:cNvSpPr>
            <a:spLocks/>
          </p:cNvSpPr>
          <p:nvPr/>
        </p:nvSpPr>
        <p:spPr bwMode="auto">
          <a:xfrm>
            <a:off x="0" y="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a:extLst>
              <a:ext uri="{FF2B5EF4-FFF2-40B4-BE49-F238E27FC236}">
                <a16:creationId xmlns:a16="http://schemas.microsoft.com/office/drawing/2014/main" id="{4D40ECB9-562A-E747-8C58-76356FD92A9B}"/>
              </a:ext>
            </a:extLst>
          </p:cNvPr>
          <p:cNvSpPr>
            <a:spLocks/>
          </p:cNvSpPr>
          <p:nvPr/>
        </p:nvSpPr>
        <p:spPr bwMode="auto">
          <a:xfrm rot="10800000">
            <a:off x="5427980" y="4329430"/>
            <a:ext cx="6764020" cy="2528570"/>
          </a:xfrm>
          <a:custGeom>
            <a:avLst/>
            <a:gdLst>
              <a:gd name="T0" fmla="*/ 168 w 1344"/>
              <a:gd name="T1" fmla="*/ 1806 h 1806"/>
              <a:gd name="T2" fmla="*/ 0 w 1344"/>
              <a:gd name="T3" fmla="*/ 1806 h 1806"/>
              <a:gd name="T4" fmla="*/ 0 w 1344"/>
              <a:gd name="T5" fmla="*/ 0 h 1806"/>
              <a:gd name="T6" fmla="*/ 1344 w 1344"/>
              <a:gd name="T7" fmla="*/ 0 h 1806"/>
              <a:gd name="T8" fmla="*/ 1344 w 1344"/>
              <a:gd name="T9" fmla="*/ 165 h 1806"/>
              <a:gd name="T10" fmla="*/ 168 w 1344"/>
              <a:gd name="T11" fmla="*/ 165 h 1806"/>
              <a:gd name="T12" fmla="*/ 168 w 1344"/>
              <a:gd name="T13" fmla="*/ 1806 h 1806"/>
            </a:gdLst>
            <a:ahLst/>
            <a:cxnLst>
              <a:cxn ang="0">
                <a:pos x="T0" y="T1"/>
              </a:cxn>
              <a:cxn ang="0">
                <a:pos x="T2" y="T3"/>
              </a:cxn>
              <a:cxn ang="0">
                <a:pos x="T4" y="T5"/>
              </a:cxn>
              <a:cxn ang="0">
                <a:pos x="T6" y="T7"/>
              </a:cxn>
              <a:cxn ang="0">
                <a:pos x="T8" y="T9"/>
              </a:cxn>
              <a:cxn ang="0">
                <a:pos x="T10" y="T11"/>
              </a:cxn>
              <a:cxn ang="0">
                <a:pos x="T12" y="T13"/>
              </a:cxn>
            </a:cxnLst>
            <a:rect l="0" t="0" r="r" b="b"/>
            <a:pathLst>
              <a:path w="1344" h="1806">
                <a:moveTo>
                  <a:pt x="168" y="1806"/>
                </a:moveTo>
                <a:lnTo>
                  <a:pt x="0" y="1806"/>
                </a:lnTo>
                <a:lnTo>
                  <a:pt x="0" y="0"/>
                </a:lnTo>
                <a:lnTo>
                  <a:pt x="1344" y="0"/>
                </a:lnTo>
                <a:lnTo>
                  <a:pt x="1344" y="165"/>
                </a:lnTo>
                <a:lnTo>
                  <a:pt x="168" y="165"/>
                </a:lnTo>
                <a:lnTo>
                  <a:pt x="168" y="1806"/>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Rectangle 1">
            <a:extLst>
              <a:ext uri="{FF2B5EF4-FFF2-40B4-BE49-F238E27FC236}">
                <a16:creationId xmlns:a16="http://schemas.microsoft.com/office/drawing/2014/main" id="{4ABC07D4-C5C8-794F-8915-7007153D4ABE}"/>
              </a:ext>
            </a:extLst>
          </p:cNvPr>
          <p:cNvSpPr/>
          <p:nvPr/>
        </p:nvSpPr>
        <p:spPr>
          <a:xfrm>
            <a:off x="1281545" y="842633"/>
            <a:ext cx="9878292" cy="3970318"/>
          </a:xfrm>
          <a:prstGeom prst="rect">
            <a:avLst/>
          </a:prstGeom>
        </p:spPr>
        <p:txBody>
          <a:bodyPr wrap="square">
            <a:spAutoFit/>
          </a:bodyPr>
          <a:lstStyle/>
          <a:p>
            <a:pPr marL="342900" marR="0" lvl="0" indent="-342900">
              <a:spcBef>
                <a:spcPts val="0"/>
              </a:spcBef>
              <a:spcAft>
                <a:spcPts val="0"/>
              </a:spcAft>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Relational Databases </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Programming</a:t>
            </a:r>
          </a:p>
          <a:p>
            <a:pPr marL="1143000" marR="0" lvl="2" indent="-228600" algn="just">
              <a:spcBef>
                <a:spcPts val="0"/>
              </a:spcBef>
              <a:spcAft>
                <a:spcPts val="0"/>
              </a:spcAft>
              <a:buFont typeface="Wingdings" pitchFamily="2" charset="2"/>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Creating repeatable scripts, user defined functions, procedures, temporal tables, views etc.</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Transactions &amp; Concurrency</a:t>
            </a:r>
          </a:p>
          <a:p>
            <a:pPr marL="1143000" marR="0" lvl="2" indent="-228600" algn="just">
              <a:spcBef>
                <a:spcPts val="0"/>
              </a:spcBef>
              <a:spcAft>
                <a:spcPts val="0"/>
              </a:spcAft>
              <a:buFont typeface="Wingdings" pitchFamily="2" charset="2"/>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Ensure database transactions are ACID Compliant</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 Performance</a:t>
            </a:r>
          </a:p>
          <a:p>
            <a:pPr marL="1143000" marR="0" lvl="2" indent="-228600" algn="just">
              <a:spcBef>
                <a:spcPts val="0"/>
              </a:spcBef>
              <a:spcAft>
                <a:spcPts val="0"/>
              </a:spcAft>
              <a:buFont typeface="Wingdings" pitchFamily="2" charset="2"/>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Analyzing performance of SQL Queries against Big O notation and other performance metrics (index seek vs index scan vs table scans)</a:t>
            </a:r>
          </a:p>
          <a:p>
            <a:pPr marL="1143000" marR="0" lvl="2" indent="-228600" algn="just">
              <a:spcBef>
                <a:spcPts val="0"/>
              </a:spcBef>
              <a:spcAft>
                <a:spcPts val="0"/>
              </a:spcAft>
              <a:buFont typeface="Wingdings" pitchFamily="2" charset="2"/>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 Working with Clustered, Non-Clustered, Column-store indexes and Indexed views</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Security</a:t>
            </a:r>
          </a:p>
          <a:p>
            <a:pPr marL="1143000" marR="0" lvl="2" indent="-228600" algn="just">
              <a:spcBef>
                <a:spcPts val="0"/>
              </a:spcBef>
              <a:spcAft>
                <a:spcPts val="0"/>
              </a:spcAft>
              <a:buFont typeface="Wingdings" pitchFamily="2" charset="2"/>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Working with permissions and securable</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Combining relational and NoSQL concepts in SQL Server</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Evaluating any given database system’s architecture fits within the CAP context </a:t>
            </a:r>
          </a:p>
          <a:p>
            <a:pPr marL="685800" marR="0" algn="just">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p>
          <a:p>
            <a:pPr marL="342900" indent="-342900">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Big Data </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Hadoop, HDFS, MapReduce, Hbase, Impala, Pig, Hive, Hcatalog and YARN</a:t>
            </a:r>
          </a:p>
          <a:p>
            <a:pPr marL="1143000" marR="0" algn="just">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p>
          <a:p>
            <a:pPr marL="342900" marR="0" lvl="0" indent="-342900" algn="just">
              <a:spcBef>
                <a:spcPts val="0"/>
              </a:spcBef>
              <a:spcAft>
                <a:spcPts val="0"/>
              </a:spcAft>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NoSQL </a:t>
            </a:r>
            <a:r>
              <a:rPr lang="en-US" sz="1200" dirty="0">
                <a:effectLst/>
                <a:latin typeface="Calibri" panose="020F0502020204030204" pitchFamily="34" charset="0"/>
                <a:ea typeface="Calibri" panose="020F0502020204030204" pitchFamily="34" charset="0"/>
                <a:cs typeface="Times New Roman" panose="02020603050405020304" pitchFamily="18" charset="0"/>
              </a:rPr>
              <a:t>(Document, Key-value, column-family, and streaming)</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MongoDB, Redis, Cassandra, Kafka &amp; KSQL</a:t>
            </a:r>
          </a:p>
          <a:p>
            <a:pPr marL="1143000" marR="0" algn="just">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p>
          <a:p>
            <a:pPr marL="342900" marR="0" lvl="0" indent="-342900" algn="just">
              <a:spcBef>
                <a:spcPts val="0"/>
              </a:spcBef>
              <a:spcAft>
                <a:spcPts val="0"/>
              </a:spcAft>
              <a:buFont typeface="Courier New" panose="02070309020205020404" pitchFamily="49" charset="0"/>
              <a:buChar char="»"/>
            </a:pPr>
            <a:r>
              <a:rPr lang="en-US" sz="1200" b="1" dirty="0">
                <a:solidFill>
                  <a:srgbClr val="0070C0"/>
                </a:solidFill>
                <a:latin typeface="Calibri" panose="020F0502020204030204" pitchFamily="34" charset="0"/>
                <a:cs typeface="Times New Roman" panose="02020603050405020304" pitchFamily="18" charset="0"/>
              </a:rPr>
              <a:t>Adobe Illustrator</a:t>
            </a:r>
          </a:p>
          <a:p>
            <a:pPr marL="742950" marR="0" lvl="1" indent="-285750" algn="just">
              <a:spcBef>
                <a:spcPts val="0"/>
              </a:spcBef>
              <a:spcAft>
                <a:spcPts val="0"/>
              </a:spcAft>
              <a:buFont typeface="Courier New" panose="02070309020205020404" pitchFamily="49"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Poster Creation</a:t>
            </a:r>
          </a:p>
        </p:txBody>
      </p:sp>
      <p:sp>
        <p:nvSpPr>
          <p:cNvPr id="5" name="Rectangle 4">
            <a:extLst>
              <a:ext uri="{FF2B5EF4-FFF2-40B4-BE49-F238E27FC236}">
                <a16:creationId xmlns:a16="http://schemas.microsoft.com/office/drawing/2014/main" id="{9747054F-A164-D148-9013-25EFBBA45F00}"/>
              </a:ext>
            </a:extLst>
          </p:cNvPr>
          <p:cNvSpPr/>
          <p:nvPr/>
        </p:nvSpPr>
        <p:spPr>
          <a:xfrm>
            <a:off x="1003069" y="299222"/>
            <a:ext cx="6277359" cy="369332"/>
          </a:xfrm>
          <a:prstGeom prst="rect">
            <a:avLst/>
          </a:prstGeom>
        </p:spPr>
        <p:txBody>
          <a:bodyPr wrap="none">
            <a:spAutoFit/>
          </a:bodyPr>
          <a:lstStyle/>
          <a:p>
            <a:pPr>
              <a:spcBef>
                <a:spcPts val="200"/>
              </a:spcBef>
            </a:pPr>
            <a:r>
              <a:rPr lang="en-US" b="1" dirty="0">
                <a:solidFill>
                  <a:srgbClr val="0070C0"/>
                </a:solidFill>
                <a:latin typeface="Calibri" panose="020F0502020204030204" pitchFamily="34" charset="0"/>
                <a:cs typeface="Times New Roman" panose="02020603050405020304" pitchFamily="18" charset="0"/>
              </a:rPr>
              <a:t>Demonstrate competence and/or mastery of the skills needed</a:t>
            </a:r>
            <a:endParaRPr lang="en-US" b="1" dirty="0">
              <a:solidFill>
                <a:srgbClr val="0070C0"/>
              </a:solidFill>
              <a:latin typeface="Calibri Light" panose="020F03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412162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8A13A769-CA9D-0647-9C8F-FCDC53DFE072}" vid="{0BA5412E-6F75-684E-98F8-58A3634871E9}"/>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1025</TotalTime>
  <Words>3397</Words>
  <Application>Microsoft Macintosh PowerPoint</Application>
  <PresentationFormat>Widescreen</PresentationFormat>
  <Paragraphs>368</Paragraphs>
  <Slides>20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AppleSystemUIFont</vt:lpstr>
      <vt:lpstr>Arial</vt:lpstr>
      <vt:lpstr>Calibri</vt:lpstr>
      <vt:lpstr>Calibri Light</vt:lpstr>
      <vt:lpstr>Courier New</vt:lpstr>
      <vt:lpstr>Symbol</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Sathish Kumar Rajendiran</dc:creator>
  <cp:lastModifiedBy>Sathish Kumar Rajendiran</cp:lastModifiedBy>
  <cp:revision>36</cp:revision>
  <dcterms:created xsi:type="dcterms:W3CDTF">2021-09-07T03:19:26Z</dcterms:created>
  <dcterms:modified xsi:type="dcterms:W3CDTF">2021-09-28T04:16:38Z</dcterms:modified>
</cp:coreProperties>
</file>

<file path=docProps/thumbnail.jpeg>
</file>